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261" r:id="rId3"/>
    <p:sldId id="522" r:id="rId4"/>
    <p:sldId id="417" r:id="rId5"/>
    <p:sldId id="524" r:id="rId6"/>
    <p:sldId id="418" r:id="rId7"/>
    <p:sldId id="553" r:id="rId8"/>
    <p:sldId id="536" r:id="rId9"/>
    <p:sldId id="542" r:id="rId10"/>
    <p:sldId id="544" r:id="rId11"/>
    <p:sldId id="561" r:id="rId12"/>
    <p:sldId id="547" r:id="rId13"/>
    <p:sldId id="560" r:id="rId14"/>
    <p:sldId id="548" r:id="rId15"/>
    <p:sldId id="549" r:id="rId16"/>
    <p:sldId id="552" r:id="rId17"/>
    <p:sldId id="556" r:id="rId18"/>
    <p:sldId id="557" r:id="rId19"/>
    <p:sldId id="558" r:id="rId20"/>
    <p:sldId id="559" r:id="rId21"/>
    <p:sldId id="5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0"/>
    <p:restoredTop sz="86454"/>
  </p:normalViewPr>
  <p:slideViewPr>
    <p:cSldViewPr snapToGrid="0" snapToObjects="1">
      <p:cViewPr>
        <p:scale>
          <a:sx n="120" d="100"/>
          <a:sy n="120" d="100"/>
        </p:scale>
        <p:origin x="192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3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7C9F-599B-4A40-9361-D1170435BD28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F61-9B00-5041-8C5A-B6400E36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1391-B0CF-FB40-B731-B0C91C22B7A7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D141-CEC4-FB4F-B8E5-25C60FD2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3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7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48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9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8E9D88-A192-4A7E-9601-2CA150608E96}" type="datetimeFigureOut">
              <a:rPr lang="nb-NO" smtClean="0"/>
              <a:t>13.06.2018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8E001B-BFE8-47BD-94F4-0EDE3DF93FA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820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83084" y="0"/>
            <a:ext cx="15499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8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-6773" y="6662875"/>
            <a:ext cx="27703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aseline="0" dirty="0">
                <a:solidFill>
                  <a:schemeClr val="bg1">
                    <a:lumMod val="75000"/>
                  </a:schemeClr>
                </a:solidFill>
              </a:rPr>
              <a:t>Progress in Radiology – Machine learning MMIV -  Arvid Lundervold, 14-June-2018</a:t>
            </a:r>
            <a:r>
              <a:rPr lang="en-US" sz="6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2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ib.no/en/jsrs2018" TargetMode="External"/><Relationship Id="rId7" Type="http://schemas.openxmlformats.org/officeDocument/2006/relationships/hyperlink" Target="https://mmiv.n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.png"/><Relationship Id="rId4" Type="http://schemas.openxmlformats.org/officeDocument/2006/relationships/hyperlink" Target="http://github.com/arvidl/computational-medicin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ict.hvl.no/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www.uib.no/en/biomedisi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tif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miv.no/" TargetMode="External"/><Relationship Id="rId2" Type="http://schemas.openxmlformats.org/officeDocument/2006/relationships/hyperlink" Target="https://www.uib.no/en/rg/neuro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ib.no/en/persons/Arvid.Lundervol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tiff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arvidl/computational-medicin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665796" y="4406226"/>
            <a:ext cx="7205461" cy="121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sz="1800" dirty="0">
                <a:latin typeface="Arial" charset="0"/>
              </a:rPr>
              <a:t>Prof. Arvid Lundervold  </a:t>
            </a:r>
            <a:r>
              <a:rPr lang="nb-NO" sz="1600" dirty="0" err="1">
                <a:latin typeface="Arial" charset="0"/>
              </a:rPr>
              <a:t>BSc</a:t>
            </a:r>
            <a:r>
              <a:rPr lang="nb-NO" sz="1600" dirty="0">
                <a:latin typeface="Arial" charset="0"/>
              </a:rPr>
              <a:t>, MD, </a:t>
            </a:r>
            <a:r>
              <a:rPr lang="nb-NO" sz="1600" dirty="0" err="1">
                <a:latin typeface="Arial" charset="0"/>
              </a:rPr>
              <a:t>PhD</a:t>
            </a:r>
            <a:endParaRPr lang="nb-NO" sz="1800" dirty="0">
              <a:latin typeface="Arial" charset="0"/>
            </a:endParaRPr>
          </a:p>
          <a:p>
            <a:pPr algn="ctr"/>
            <a:endParaRPr lang="nb-NO" sz="700" dirty="0">
              <a:latin typeface="Arial" charset="0"/>
            </a:endParaRPr>
          </a:p>
          <a:p>
            <a:pPr algn="ctr"/>
            <a:r>
              <a:rPr lang="nb-NO" sz="1600" dirty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Biomedicine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Bergen &amp; </a:t>
            </a:r>
          </a:p>
          <a:p>
            <a:pPr algn="ctr"/>
            <a:r>
              <a:rPr lang="nb-NO" sz="1600" dirty="0">
                <a:latin typeface="Arial" charset="0"/>
                <a:ea typeface="Arial" charset="0"/>
                <a:cs typeface="Arial" charset="0"/>
              </a:rPr>
              <a:t>Mohn Medical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Imaging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Visualization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Centre, Department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>
                <a:latin typeface="Arial" charset="0"/>
                <a:ea typeface="Arial" charset="0"/>
                <a:cs typeface="Arial" charset="0"/>
              </a:rPr>
              <a:t> Hospital, Bergen, Norway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025611" y="1591027"/>
            <a:ext cx="10036210" cy="2486347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9520" y="1725133"/>
            <a:ext cx="845741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Progress in </a:t>
            </a:r>
            <a:r>
              <a:rPr lang="nb-NO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2018, June 14</a:t>
            </a:r>
            <a:r>
              <a:rPr lang="nb-NO" baseline="30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</a:t>
            </a:r>
            <a:r>
              <a:rPr lang="nb-NO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2018</a:t>
            </a:r>
            <a:endParaRPr lang="nb-NO" sz="1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b-NO" sz="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https://www.uib.no/en/jsrs2018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nb-NO" sz="2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186249" y="2491281"/>
            <a:ext cx="971241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Machine Learning for Precision Imaging</a:t>
            </a:r>
            <a:endParaRPr lang="en-US" sz="1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23797" y="6516842"/>
            <a:ext cx="31678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charset="0"/>
                <a:ea typeface="Arial" charset="0"/>
                <a:cs typeface="Arial" charset="0"/>
                <a:hlinkClick r:id="rId4"/>
              </a:rPr>
              <a:t>http://github.com/arvidl/computational-medicine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6E190B-50D0-274A-B06D-9FFBFE78A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0" y="49330"/>
            <a:ext cx="1140998" cy="1140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8000C7-2B50-D041-A36E-818FBF86F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866" y="260230"/>
            <a:ext cx="1045818" cy="4706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26B907-F9DF-FA4D-8F00-8B1AF89D2565}"/>
              </a:ext>
            </a:extLst>
          </p:cNvPr>
          <p:cNvSpPr/>
          <p:nvPr/>
        </p:nvSpPr>
        <p:spPr>
          <a:xfrm>
            <a:off x="10952440" y="777507"/>
            <a:ext cx="1085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rial" charset="0"/>
                <a:ea typeface="Arial" charset="0"/>
                <a:cs typeface="Arial" charset="0"/>
                <a:hlinkClick r:id="rId7"/>
              </a:rPr>
              <a:t>https://mmiv.no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265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08D3B9-5506-4CD1-9424-B0086C3182BC}"/>
              </a:ext>
            </a:extLst>
          </p:cNvPr>
          <p:cNvSpPr txBox="1"/>
          <p:nvPr/>
        </p:nvSpPr>
        <p:spPr>
          <a:xfrm>
            <a:off x="1215450" y="2438400"/>
            <a:ext cx="9648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DEEP LEARNING MODELS</a:t>
            </a:r>
          </a:p>
        </p:txBody>
      </p:sp>
      <p:pic>
        <p:nvPicPr>
          <p:cNvPr id="3074" name="Picture 2" descr="Image result for Deep learning and the brain">
            <a:extLst>
              <a:ext uri="{FF2B5EF4-FFF2-40B4-BE49-F238E27FC236}">
                <a16:creationId xmlns:a16="http://schemas.microsoft.com/office/drawing/2014/main" id="{8313DADC-0159-4186-AED9-554E40498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549" y="123595"/>
            <a:ext cx="1536416" cy="20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193623-12B3-AC4E-BD02-A52862EBD17A}"/>
              </a:ext>
            </a:extLst>
          </p:cNvPr>
          <p:cNvSpPr txBox="1"/>
          <p:nvPr/>
        </p:nvSpPr>
        <p:spPr>
          <a:xfrm>
            <a:off x="1564414" y="4115807"/>
            <a:ext cx="90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/>
              <a:t>... </a:t>
            </a:r>
            <a:r>
              <a:rPr lang="nb-NO" sz="3200" i="1" dirty="0" err="1"/>
              <a:t>engineered</a:t>
            </a:r>
            <a:r>
              <a:rPr lang="nb-NO" sz="3200" i="1" dirty="0"/>
              <a:t> systems </a:t>
            </a:r>
            <a:r>
              <a:rPr lang="nb-NO" sz="3200" i="1" dirty="0" err="1"/>
              <a:t>inspired</a:t>
            </a:r>
            <a:r>
              <a:rPr lang="nb-NO" sz="3200" i="1" dirty="0"/>
              <a:t> by </a:t>
            </a:r>
            <a:r>
              <a:rPr lang="nb-NO" sz="3200" i="1" dirty="0" err="1"/>
              <a:t>the</a:t>
            </a:r>
            <a:r>
              <a:rPr lang="nb-NO" sz="3200" i="1" dirty="0"/>
              <a:t> </a:t>
            </a:r>
            <a:r>
              <a:rPr lang="nb-NO" sz="3200" i="1" dirty="0" err="1"/>
              <a:t>biological</a:t>
            </a:r>
            <a:r>
              <a:rPr lang="nb-NO" sz="3200" i="1" dirty="0"/>
              <a:t> </a:t>
            </a:r>
            <a:r>
              <a:rPr lang="nb-NO" sz="3200" i="1" dirty="0" err="1"/>
              <a:t>brain</a:t>
            </a:r>
            <a:endParaRPr lang="nb-NO" sz="3200" i="1" dirty="0"/>
          </a:p>
        </p:txBody>
      </p:sp>
    </p:spTree>
    <p:extLst>
      <p:ext uri="{BB962C8B-B14F-4D97-AF65-F5344CB8AC3E}">
        <p14:creationId xmlns:p14="http://schemas.microsoft.com/office/powerpoint/2010/main" val="270710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689" y="8890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Neural networks -  deep learning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167593" y="941070"/>
            <a:ext cx="57849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1A1A"/>
                </a:solidFill>
                <a:latin typeface="ArialMT" charset="0"/>
              </a:rPr>
              <a:t>Deep 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is a branch of machine </a:t>
            </a:r>
            <a:r>
              <a:rPr lang="en-US" b="1" dirty="0">
                <a:solidFill>
                  <a:srgbClr val="1A1A1A"/>
                </a:solidFill>
                <a:latin typeface="ArialMT" charset="0"/>
              </a:rPr>
              <a:t>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based on a set of algorithms that attempt to model high-level abstractions in data by using multiple processing layers, with complex structures or otherwise, composed of multiple non-linear transformations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667180" y="3088129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Wikipedia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" y="1177621"/>
            <a:ext cx="5813819" cy="31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4960834"/>
            <a:ext cx="5542127" cy="125490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5943" y="1474552"/>
            <a:ext cx="96372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layer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24794" y="1347947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389566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2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564812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3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31140" y="2018261"/>
            <a:ext cx="101341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Output layer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5543" y="4688827"/>
            <a:ext cx="4025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1689" y="4515047"/>
            <a:ext cx="3033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  </a:t>
            </a:r>
            <a:r>
              <a:rPr lang="en-US" dirty="0"/>
              <a:t>l a y e r s   o f   f e a t u r e </a:t>
            </a:r>
            <a:r>
              <a:rPr lang="en-US"/>
              <a:t>s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521" y="4103637"/>
            <a:ext cx="2395592" cy="877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462" y="5247584"/>
            <a:ext cx="1772054" cy="1249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743" y="5247584"/>
            <a:ext cx="1040359" cy="22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68C3F-A746-AA41-A044-108974696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181" y="4894996"/>
            <a:ext cx="2542231" cy="473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5902C-0C37-B843-8C43-D786FF7A67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0480" y="5292941"/>
            <a:ext cx="1719249" cy="121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2AEEB-A0BE-F840-AD45-ADE285283E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0480" y="6526256"/>
            <a:ext cx="1719249" cy="188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A2CD4-7140-1141-B8A3-C89BCF4C2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7750" y="3915949"/>
            <a:ext cx="429050" cy="414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D66D2-15CB-8C4C-9DC0-391FBCD6B1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8495" y="4299558"/>
            <a:ext cx="2438330" cy="4087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BE293B-632F-3E44-8E37-E95FE69DA8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1424" y="3980560"/>
            <a:ext cx="772555" cy="3175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5E91FD-BEDF-7944-80E1-FD328C4F8B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6460" y="4038504"/>
            <a:ext cx="965720" cy="24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8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0" y="1926543"/>
            <a:ext cx="11710090" cy="37534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049" y="6311877"/>
            <a:ext cx="7277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4292E"/>
                </a:solidFill>
              </a:rPr>
              <a:t>At each layer, the number and size of feature maps (FMs) is depicted in the format (</a:t>
            </a:r>
            <a:r>
              <a:rPr lang="en-US" sz="1200" i="1" dirty="0">
                <a:solidFill>
                  <a:srgbClr val="24292E"/>
                </a:solidFill>
              </a:rPr>
              <a:t>Number-Of-FMs x Dimensions</a:t>
            </a:r>
            <a:r>
              <a:rPr lang="en-US" sz="1200" dirty="0">
                <a:solidFill>
                  <a:srgbClr val="24292E"/>
                </a:solidFill>
              </a:rPr>
              <a:t>).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47708" y="244980"/>
            <a:ext cx="10958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By training thousands of connections (“synaptic weights”) the multilayer</a:t>
            </a:r>
          </a:p>
          <a:p>
            <a:endParaRPr lang="en-US" sz="400" b="1" dirty="0"/>
          </a:p>
          <a:p>
            <a:r>
              <a:rPr lang="en-US" sz="2800" b="1" dirty="0"/>
              <a:t>deep neural network will learn brain anatomy at many spatial scales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669793" y="6382718"/>
            <a:ext cx="3313828" cy="29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Kamnitsask</a:t>
            </a:r>
            <a:r>
              <a:rPr lang="en-US" sz="1200" dirty="0"/>
              <a:t>/</a:t>
            </a:r>
            <a:r>
              <a:rPr lang="en-US" sz="1200" dirty="0" err="1"/>
              <a:t>deepmedic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B8FA2-60BD-EA46-AB94-C7F126B7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7" y="1867739"/>
            <a:ext cx="4530919" cy="457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22B74-AA5A-8845-A796-722B4C03608A}"/>
              </a:ext>
            </a:extLst>
          </p:cNvPr>
          <p:cNvSpPr/>
          <p:nvPr/>
        </p:nvSpPr>
        <p:spPr>
          <a:xfrm>
            <a:off x="3250788" y="1352976"/>
            <a:ext cx="5691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4292E"/>
                </a:solidFill>
              </a:rPr>
              <a:t>A double-pathway architecture for multi-scale processing</a:t>
            </a:r>
            <a:r>
              <a:rPr lang="en-US" dirty="0">
                <a:solidFill>
                  <a:srgbClr val="24292E"/>
                </a:solidFill>
              </a:rPr>
              <a:t> </a:t>
            </a:r>
            <a:endParaRPr lang="nb-NO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1A496E-E6D5-9A42-8FE1-19D68E3E5D2A}"/>
              </a:ext>
            </a:extLst>
          </p:cNvPr>
          <p:cNvSpPr/>
          <p:nvPr/>
        </p:nvSpPr>
        <p:spPr>
          <a:xfrm>
            <a:off x="10941670" y="4409770"/>
            <a:ext cx="1208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24292E"/>
                </a:solidFill>
              </a:rPr>
              <a:t>Lesion</a:t>
            </a:r>
          </a:p>
          <a:p>
            <a:r>
              <a:rPr lang="en-US" sz="1400" b="1" dirty="0">
                <a:solidFill>
                  <a:srgbClr val="24292E"/>
                </a:solidFill>
              </a:rPr>
              <a:t>segmentation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599302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B2078-D433-46C8-9958-BE51DB240543}"/>
              </a:ext>
            </a:extLst>
          </p:cNvPr>
          <p:cNvSpPr/>
          <p:nvPr/>
        </p:nvSpPr>
        <p:spPr>
          <a:xfrm>
            <a:off x="1014290" y="205475"/>
            <a:ext cx="10169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600" b="1" dirty="0">
                <a:solidFill>
                  <a:srgbClr val="7030A0"/>
                </a:solidFill>
              </a:rPr>
              <a:t>The Mohn Medical </a:t>
            </a:r>
            <a:r>
              <a:rPr lang="nb-NO" sz="3600" b="1" dirty="0" err="1">
                <a:solidFill>
                  <a:srgbClr val="7030A0"/>
                </a:solidFill>
              </a:rPr>
              <a:t>Imaging</a:t>
            </a:r>
            <a:r>
              <a:rPr lang="nb-NO" sz="3600" b="1" dirty="0">
                <a:solidFill>
                  <a:srgbClr val="7030A0"/>
                </a:solidFill>
              </a:rPr>
              <a:t> and </a:t>
            </a:r>
            <a:r>
              <a:rPr lang="nb-NO" sz="3600" b="1" dirty="0" err="1">
                <a:solidFill>
                  <a:srgbClr val="7030A0"/>
                </a:solidFill>
              </a:rPr>
              <a:t>Visualization</a:t>
            </a:r>
            <a:r>
              <a:rPr lang="nb-NO" sz="3600" b="1" dirty="0">
                <a:solidFill>
                  <a:srgbClr val="7030A0"/>
                </a:solidFill>
              </a:rPr>
              <a:t> Centre</a:t>
            </a:r>
            <a:endParaRPr lang="nb-NO" sz="3600" b="1" dirty="0">
              <a:solidFill>
                <a:srgbClr val="7030A0"/>
              </a:solidFill>
              <a:effectLst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763A52-8A88-438C-AA17-6921AF0F2E0B}"/>
              </a:ext>
            </a:extLst>
          </p:cNvPr>
          <p:cNvGrpSpPr/>
          <p:nvPr/>
        </p:nvGrpSpPr>
        <p:grpSpPr>
          <a:xfrm>
            <a:off x="836579" y="1060317"/>
            <a:ext cx="10622604" cy="5544765"/>
            <a:chOff x="1157589" y="1196500"/>
            <a:chExt cx="9883303" cy="5019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2DB68B-7170-479D-8B8D-80FAB099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589" y="1196500"/>
              <a:ext cx="9883303" cy="19080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44D065-63F6-4C47-863F-9A5D9253F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889" y="3001092"/>
              <a:ext cx="3139874" cy="32148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BE2F13-44D7-436D-9956-E8389879B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4741" y="3229666"/>
              <a:ext cx="3103022" cy="280008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67FDC-A020-4699-8F6F-AC8C5CA11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9886" y="3332266"/>
              <a:ext cx="3327574" cy="27565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E1536B-1B47-4C03-BE75-12068624B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0000" y="34099"/>
            <a:ext cx="847780" cy="4149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CF71C-18B6-4207-92DE-25C6E83266A8}"/>
              </a:ext>
            </a:extLst>
          </p:cNvPr>
          <p:cNvSpPr/>
          <p:nvPr/>
        </p:nvSpPr>
        <p:spPr>
          <a:xfrm>
            <a:off x="1388465" y="3084226"/>
            <a:ext cx="2304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dirty="0" err="1"/>
              <a:t>https</a:t>
            </a:r>
            <a:r>
              <a:rPr lang="nb-NO" sz="1200" dirty="0"/>
              <a:t>://</a:t>
            </a:r>
            <a:r>
              <a:rPr lang="nb-NO" sz="1200" dirty="0" err="1"/>
              <a:t>mmiv.no</a:t>
            </a:r>
            <a:r>
              <a:rPr lang="nb-NO" sz="1200" dirty="0"/>
              <a:t>/</a:t>
            </a:r>
            <a:r>
              <a:rPr lang="nb-NO" sz="1200" dirty="0" err="1"/>
              <a:t>machinelearning</a:t>
            </a:r>
            <a:endParaRPr lang="nb-NO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0334A8-E4AA-4B8E-BAF9-731B2C813458}"/>
              </a:ext>
            </a:extLst>
          </p:cNvPr>
          <p:cNvSpPr/>
          <p:nvPr/>
        </p:nvSpPr>
        <p:spPr>
          <a:xfrm>
            <a:off x="304799" y="1723971"/>
            <a:ext cx="4302063" cy="13388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000" dirty="0">
                <a:solidFill>
                  <a:srgbClr val="282828"/>
                </a:solidFill>
              </a:rPr>
              <a:t>Computational medical imaging and machine learning – methods, infrastructure and applications</a:t>
            </a:r>
          </a:p>
          <a:p>
            <a:pPr fontAlgn="base"/>
            <a:r>
              <a:rPr lang="en-US" sz="1050" dirty="0">
                <a:solidFill>
                  <a:srgbClr val="282828"/>
                </a:solidFill>
              </a:rPr>
              <a:t>– A collaboration between the </a:t>
            </a:r>
            <a:r>
              <a:rPr lang="en-US" sz="1050" dirty="0">
                <a:solidFill>
                  <a:srgbClr val="006699"/>
                </a:solidFill>
                <a:hlinkClick r:id="rId7"/>
              </a:rPr>
              <a:t>Department of Biomedicine</a:t>
            </a:r>
            <a:r>
              <a:rPr lang="en-US" sz="1050" dirty="0">
                <a:solidFill>
                  <a:srgbClr val="282828"/>
                </a:solidFill>
              </a:rPr>
              <a:t>, </a:t>
            </a:r>
            <a:r>
              <a:rPr lang="en-US" sz="1050" dirty="0" err="1">
                <a:solidFill>
                  <a:srgbClr val="282828"/>
                </a:solidFill>
              </a:rPr>
              <a:t>UiB</a:t>
            </a:r>
            <a:r>
              <a:rPr lang="en-US" sz="1050" dirty="0">
                <a:solidFill>
                  <a:srgbClr val="282828"/>
                </a:solidFill>
              </a:rPr>
              <a:t>, and the </a:t>
            </a:r>
            <a:r>
              <a:rPr lang="en-US" sz="1050" dirty="0">
                <a:solidFill>
                  <a:srgbClr val="006699"/>
                </a:solidFill>
                <a:hlinkClick r:id="rId8"/>
              </a:rPr>
              <a:t>Department of Computing, Mathematics and Physics</a:t>
            </a:r>
            <a:r>
              <a:rPr lang="en-US" sz="1050" dirty="0">
                <a:solidFill>
                  <a:srgbClr val="282828"/>
                </a:solidFill>
              </a:rPr>
              <a:t>, HVL</a:t>
            </a:r>
            <a:endParaRPr lang="en-US" sz="1050" b="0" i="0" dirty="0">
              <a:solidFill>
                <a:srgbClr val="282828"/>
              </a:solidFill>
              <a:effectLst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305D12E-C643-0047-A398-315BD3E90E89}"/>
              </a:ext>
            </a:extLst>
          </p:cNvPr>
          <p:cNvSpPr/>
          <p:nvPr/>
        </p:nvSpPr>
        <p:spPr>
          <a:xfrm>
            <a:off x="146833" y="1463069"/>
            <a:ext cx="4398145" cy="51420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592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1412" y="5852163"/>
            <a:ext cx="328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Freesurfer</a:t>
            </a:r>
            <a:r>
              <a:rPr lang="en-US" dirty="0"/>
              <a:t> 6.0   ( “ground truth”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37944" y="6294172"/>
            <a:ext cx="3621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~10 </a:t>
            </a:r>
            <a:r>
              <a:rPr lang="en-US" sz="2000" dirty="0" err="1"/>
              <a:t>hr</a:t>
            </a:r>
            <a:r>
              <a:rPr lang="en-US" sz="2000" dirty="0"/>
              <a:t> processing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8862" y="5852163"/>
            <a:ext cx="2335606" cy="452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 </a:t>
            </a:r>
            <a:r>
              <a:rPr lang="en-US"/>
              <a:t>(CNN)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95047" y="6294172"/>
            <a:ext cx="3932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~1 min classification time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1" y="1052150"/>
            <a:ext cx="6473038" cy="48049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904" y="1315959"/>
            <a:ext cx="4998939" cy="4528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516" y="791898"/>
            <a:ext cx="2923004" cy="231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635" y="741816"/>
            <a:ext cx="2667981" cy="2564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6561" y="126876"/>
            <a:ext cx="11417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Training the CNN takes many hours to several days, dependent on number of training sets, networks architecture and hardware (GPUs)</a:t>
            </a:r>
          </a:p>
        </p:txBody>
      </p:sp>
    </p:spTree>
    <p:extLst>
      <p:ext uri="{BB962C8B-B14F-4D97-AF65-F5344CB8AC3E}">
        <p14:creationId xmlns:p14="http://schemas.microsoft.com/office/powerpoint/2010/main" val="420622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AE4121-BE66-456F-BA6B-71C587B27312}"/>
              </a:ext>
            </a:extLst>
          </p:cNvPr>
          <p:cNvSpPr txBox="1"/>
          <p:nvPr/>
        </p:nvSpPr>
        <p:spPr>
          <a:xfrm>
            <a:off x="348465" y="3844761"/>
            <a:ext cx="54565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Non-invasive estimation of local</a:t>
            </a:r>
          </a:p>
          <a:p>
            <a:r>
              <a:rPr lang="en-US" sz="2400" dirty="0"/>
              <a:t>glomerular filtration rate (GFR)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… will need fast image </a:t>
            </a:r>
          </a:p>
          <a:p>
            <a:r>
              <a:rPr lang="en-US" sz="2400" dirty="0">
                <a:highlight>
                  <a:srgbClr val="FFFF00"/>
                </a:highlight>
              </a:rPr>
              <a:t>    segmentation of the kidneys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6EDEE-31E3-4B39-911E-7A98203C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279" y="2154540"/>
            <a:ext cx="7100380" cy="42825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348B35-5948-44A4-B1B9-9BA683C30309}"/>
              </a:ext>
            </a:extLst>
          </p:cNvPr>
          <p:cNvSpPr txBox="1"/>
          <p:nvPr/>
        </p:nvSpPr>
        <p:spPr>
          <a:xfrm>
            <a:off x="8857730" y="4580163"/>
            <a:ext cx="263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Image-derived biomarkers</a:t>
            </a:r>
          </a:p>
        </p:txBody>
      </p:sp>
      <p:pic>
        <p:nvPicPr>
          <p:cNvPr id="1026" name="Picture 2" descr="Illustration showing normal kidney compared with diseased kidney">
            <a:extLst>
              <a:ext uri="{FF2B5EF4-FFF2-40B4-BE49-F238E27FC236}">
                <a16:creationId xmlns:a16="http://schemas.microsoft.com/office/drawing/2014/main" id="{27EC313A-E2F9-42D4-885C-C33774AC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451" y="292596"/>
            <a:ext cx="2465782" cy="17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B492EA-1E8A-480C-A209-3FD403977E6C}"/>
              </a:ext>
            </a:extLst>
          </p:cNvPr>
          <p:cNvSpPr/>
          <p:nvPr/>
        </p:nvSpPr>
        <p:spPr>
          <a:xfrm>
            <a:off x="5415451" y="1920200"/>
            <a:ext cx="16971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https://www.mayoclinic.org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403C-BDE3-4674-9730-478E97E605D9}"/>
              </a:ext>
            </a:extLst>
          </p:cNvPr>
          <p:cNvSpPr txBox="1"/>
          <p:nvPr/>
        </p:nvSpPr>
        <p:spPr>
          <a:xfrm>
            <a:off x="260591" y="558721"/>
            <a:ext cx="444423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Chronic kidney disease ↑</a:t>
            </a:r>
          </a:p>
          <a:p>
            <a:r>
              <a:rPr lang="en-US" sz="500" dirty="0"/>
              <a:t> </a:t>
            </a:r>
          </a:p>
          <a:p>
            <a:r>
              <a:rPr lang="en-US" sz="2400" dirty="0"/>
              <a:t>    Diabetes, hypertension,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5C7C7-FD9F-4F00-A725-D689E267F08A}"/>
              </a:ext>
            </a:extLst>
          </p:cNvPr>
          <p:cNvSpPr txBox="1"/>
          <p:nvPr/>
        </p:nvSpPr>
        <p:spPr>
          <a:xfrm>
            <a:off x="398909" y="2431539"/>
            <a:ext cx="3765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Functional renal imaging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B3AA7B-1AEB-6A4A-8291-FC65A292F6EF}"/>
              </a:ext>
            </a:extLst>
          </p:cNvPr>
          <p:cNvSpPr txBox="1"/>
          <p:nvPr/>
        </p:nvSpPr>
        <p:spPr>
          <a:xfrm>
            <a:off x="1599470" y="2938094"/>
            <a:ext cx="1305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/>
              <a:t>DCE-MRI</a:t>
            </a:r>
          </a:p>
        </p:txBody>
      </p:sp>
      <p:pic>
        <p:nvPicPr>
          <p:cNvPr id="12" name="Picture 2" descr="D:\Dokument\Biomedical_Engineering\Seminarium\img\Glomerular_filtration.gif">
            <a:extLst>
              <a:ext uri="{FF2B5EF4-FFF2-40B4-BE49-F238E27FC236}">
                <a16:creationId xmlns:a16="http://schemas.microsoft.com/office/drawing/2014/main" id="{7D6D632D-4FFD-F642-BCFA-167444069B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857730" y="231245"/>
            <a:ext cx="2683439" cy="201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40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47F85D-02EA-4DC9-8A42-8CE40157ADA9}"/>
              </a:ext>
            </a:extLst>
          </p:cNvPr>
          <p:cNvSpPr/>
          <p:nvPr/>
        </p:nvSpPr>
        <p:spPr>
          <a:xfrm>
            <a:off x="234209" y="2110843"/>
            <a:ext cx="25087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000" dirty="0"/>
              <a:t>A. S. Lundervold, J. </a:t>
            </a:r>
            <a:r>
              <a:rPr lang="en-US" sz="1000" dirty="0" err="1"/>
              <a:t>Rørvik</a:t>
            </a:r>
            <a:r>
              <a:rPr lang="en-US" sz="1000" dirty="0"/>
              <a:t>,  A. Lundervold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5F1A7-EF74-42B3-BE3B-4CC8EE24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43" y="177771"/>
            <a:ext cx="5832648" cy="64195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6C31DD-1B35-4E0A-821F-92489F1A430E}"/>
              </a:ext>
            </a:extLst>
          </p:cNvPr>
          <p:cNvSpPr/>
          <p:nvPr/>
        </p:nvSpPr>
        <p:spPr>
          <a:xfrm>
            <a:off x="220412" y="52936"/>
            <a:ext cx="5872657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Fast semi-supervised segmentation of the kidneys in DCE-MRI using convolutional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neural networks </a:t>
            </a:r>
            <a:r>
              <a:rPr lang="en-US" sz="2000" b="1" dirty="0"/>
              <a:t>(CNN) </a:t>
            </a:r>
            <a:r>
              <a:rPr lang="en-US" sz="2400" b="1" dirty="0"/>
              <a:t>and transfer learning </a:t>
            </a:r>
            <a:endParaRPr lang="en-US" sz="2400" b="1" dirty="0"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FA71BF-7B00-48A6-9D42-36E3A82A5AD3}"/>
              </a:ext>
            </a:extLst>
          </p:cNvPr>
          <p:cNvSpPr txBox="1"/>
          <p:nvPr/>
        </p:nvSpPr>
        <p:spPr>
          <a:xfrm>
            <a:off x="8325317" y="1547210"/>
            <a:ext cx="62549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~ 50 </a:t>
            </a:r>
            <a:r>
              <a:rPr lang="en-US" sz="1100" dirty="0" err="1"/>
              <a:t>hr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0293D-DC72-4992-A3E6-D5891D1BAB66}"/>
              </a:ext>
            </a:extLst>
          </p:cNvPr>
          <p:cNvSpPr txBox="1"/>
          <p:nvPr/>
        </p:nvSpPr>
        <p:spPr>
          <a:xfrm>
            <a:off x="8829373" y="4119188"/>
            <a:ext cx="546945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~ 5 </a:t>
            </a:r>
            <a:r>
              <a:rPr lang="en-US" sz="1100" dirty="0" err="1"/>
              <a:t>hr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89DDF-4F36-4296-BBAE-4103C617E16F}"/>
              </a:ext>
            </a:extLst>
          </p:cNvPr>
          <p:cNvSpPr txBox="1"/>
          <p:nvPr/>
        </p:nvSpPr>
        <p:spPr>
          <a:xfrm>
            <a:off x="8832039" y="6338123"/>
            <a:ext cx="64152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~ 5 sec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04312-594D-4EBA-8CD4-4B37B467C559}"/>
              </a:ext>
            </a:extLst>
          </p:cNvPr>
          <p:cNvSpPr txBox="1"/>
          <p:nvPr/>
        </p:nvSpPr>
        <p:spPr>
          <a:xfrm>
            <a:off x="10769659" y="183994"/>
            <a:ext cx="1220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Alexander S. Lundervold et al.</a:t>
            </a:r>
          </a:p>
        </p:txBody>
      </p:sp>
      <p:pic>
        <p:nvPicPr>
          <p:cNvPr id="21" name="kidney_slice10_frame10_roi_comp_loop.mov">
            <a:hlinkClick r:id="" action="ppaction://media"/>
            <a:extLst>
              <a:ext uri="{FF2B5EF4-FFF2-40B4-BE49-F238E27FC236}">
                <a16:creationId xmlns:a16="http://schemas.microsoft.com/office/drawing/2014/main" id="{34F4498A-4D8E-43E3-9094-0FA29ED8B2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7768" y="2617999"/>
            <a:ext cx="5480705" cy="369836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426CA9-B25C-4610-8A54-A47D95EC950C}"/>
              </a:ext>
            </a:extLst>
          </p:cNvPr>
          <p:cNvSpPr/>
          <p:nvPr/>
        </p:nvSpPr>
        <p:spPr>
          <a:xfrm>
            <a:off x="220412" y="2366300"/>
            <a:ext cx="54807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000" dirty="0"/>
              <a:t>Functional Renal Imaging: Where Physiology, Nephrology, Radiology and Physics Meet, Berlin 2017</a:t>
            </a:r>
            <a:endParaRPr lang="en-US" sz="1000" i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32044E-8013-44BE-B66B-2CDCC9A74BB5}"/>
              </a:ext>
            </a:extLst>
          </p:cNvPr>
          <p:cNvSpPr txBox="1"/>
          <p:nvPr/>
        </p:nvSpPr>
        <p:spPr>
          <a:xfrm>
            <a:off x="3727591" y="1694486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(</a:t>
            </a:r>
            <a:r>
              <a:rPr lang="nb-NO" dirty="0" err="1"/>
              <a:t>hippocampus</a:t>
            </a:r>
            <a:r>
              <a:rPr lang="nb-NO" dirty="0"/>
              <a:t>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2DFB7-B191-4572-B603-B80C573C3FCF}"/>
              </a:ext>
            </a:extLst>
          </p:cNvPr>
          <p:cNvSpPr txBox="1"/>
          <p:nvPr/>
        </p:nvSpPr>
        <p:spPr>
          <a:xfrm>
            <a:off x="7679640" y="86141"/>
            <a:ext cx="175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Transfer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AE99D1-5BC4-415A-81D1-35F2D4E31978}"/>
              </a:ext>
            </a:extLst>
          </p:cNvPr>
          <p:cNvSpPr txBox="1"/>
          <p:nvPr/>
        </p:nvSpPr>
        <p:spPr>
          <a:xfrm>
            <a:off x="11019188" y="1493349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Manual</a:t>
            </a:r>
          </a:p>
          <a:p>
            <a:r>
              <a:rPr lang="en-US" sz="1600" i="1" dirty="0"/>
              <a:t>3D labelling</a:t>
            </a:r>
          </a:p>
        </p:txBody>
      </p:sp>
    </p:spTree>
    <p:extLst>
      <p:ext uri="{BB962C8B-B14F-4D97-AF65-F5344CB8AC3E}">
        <p14:creationId xmlns:p14="http://schemas.microsoft.com/office/powerpoint/2010/main" val="370265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E6698-95E8-894F-840A-28E5F8EAD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904" y="176314"/>
            <a:ext cx="6035632" cy="2219018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ea typeface="Arial" charset="0"/>
                <a:cs typeface="Arial" charset="0"/>
              </a:rPr>
              <a:t>Prostate cancer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ea typeface="Arial" charset="0"/>
                <a:cs typeface="Arial" charset="0"/>
              </a:rPr>
              <a:t>Multi-parametric MRI and histopathology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1000" dirty="0">
              <a:ea typeface="Arial" charset="0"/>
              <a:cs typeface="Arial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>
                <a:ea typeface="Arial" charset="0"/>
                <a:cs typeface="Arial" charset="0"/>
              </a:rPr>
              <a:t>From digital pathology to 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>
                <a:ea typeface="Arial" charset="0"/>
                <a:cs typeface="Arial" charset="0"/>
              </a:rPr>
              <a:t>             computational pathology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endParaRPr lang="en-US" sz="3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822F9-C0F8-1546-A843-839BF994E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987" y="252056"/>
            <a:ext cx="5271571" cy="6500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2D89F-8105-314E-875D-DBCF36C76040}"/>
              </a:ext>
            </a:extLst>
          </p:cNvPr>
          <p:cNvSpPr txBox="1"/>
          <p:nvPr/>
        </p:nvSpPr>
        <p:spPr>
          <a:xfrm>
            <a:off x="10961293" y="6629136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Are 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Losnegård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 et 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8EBDC-B2D1-F442-8069-A801B2672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60" y="5584355"/>
            <a:ext cx="3972004" cy="813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E38C-BE97-2F4E-B325-EE15E303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601" y="4108704"/>
            <a:ext cx="1770577" cy="2422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E1025B-A004-F541-A6EC-C0A9EF803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0" y="4019754"/>
            <a:ext cx="4819597" cy="14910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BA033B-0989-6847-9257-F292CE0ABCB2}"/>
              </a:ext>
            </a:extLst>
          </p:cNvPr>
          <p:cNvSpPr/>
          <p:nvPr/>
        </p:nvSpPr>
        <p:spPr>
          <a:xfrm>
            <a:off x="806748" y="6411686"/>
            <a:ext cx="30668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 err="1"/>
              <a:t>Computerized</a:t>
            </a:r>
            <a:r>
              <a:rPr lang="nb-NO" sz="900" dirty="0"/>
              <a:t> Medical </a:t>
            </a:r>
            <a:r>
              <a:rPr lang="nb-NO" sz="900" dirty="0" err="1"/>
              <a:t>Imaging</a:t>
            </a:r>
            <a:r>
              <a:rPr lang="nb-NO" sz="900" dirty="0"/>
              <a:t> and Graphics 63 (2018) 24–30</a:t>
            </a:r>
            <a:endParaRPr lang="nb-NO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C9CBE9-C343-BB4F-A29C-2CBFFE65A087}"/>
              </a:ext>
            </a:extLst>
          </p:cNvPr>
          <p:cNvSpPr/>
          <p:nvPr/>
        </p:nvSpPr>
        <p:spPr>
          <a:xfrm>
            <a:off x="1097397" y="3834792"/>
            <a:ext cx="2597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200" b="1" dirty="0" err="1"/>
              <a:t>Histology</a:t>
            </a:r>
            <a:r>
              <a:rPr lang="nb-NO" sz="1200" b="1" dirty="0"/>
              <a:t>                                            MRI</a:t>
            </a:r>
            <a:endParaRPr lang="nb-NO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3425D-67F1-DE40-B9F6-E370A52A9367}"/>
              </a:ext>
            </a:extLst>
          </p:cNvPr>
          <p:cNvSpPr txBox="1"/>
          <p:nvPr/>
        </p:nvSpPr>
        <p:spPr>
          <a:xfrm>
            <a:off x="6081824" y="2179888"/>
            <a:ext cx="982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100" dirty="0" err="1"/>
              <a:t>Multi-channel</a:t>
            </a:r>
            <a:endParaRPr lang="nb-NO" sz="1100" dirty="0"/>
          </a:p>
          <a:p>
            <a:r>
              <a:rPr lang="nb-NO" sz="1100" dirty="0"/>
              <a:t>            image</a:t>
            </a:r>
          </a:p>
        </p:txBody>
      </p:sp>
    </p:spTree>
    <p:extLst>
      <p:ext uri="{BB962C8B-B14F-4D97-AF65-F5344CB8AC3E}">
        <p14:creationId xmlns:p14="http://schemas.microsoft.com/office/powerpoint/2010/main" val="428379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4C3B4-B887-0447-86FE-9FBB048EB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39" y="119709"/>
            <a:ext cx="5181600" cy="165262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ea typeface="Arial" charset="0"/>
                <a:cs typeface="Arial" charset="0"/>
              </a:rPr>
              <a:t>Neuro-gastroenterology</a:t>
            </a:r>
            <a:endParaRPr lang="en-US" sz="1000" b="1" dirty="0">
              <a:ea typeface="Arial" charset="0"/>
              <a:cs typeface="Arial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1200" b="1" dirty="0">
              <a:ea typeface="Arial" charset="0"/>
              <a:cs typeface="Arial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ea typeface="Arial" charset="0"/>
                <a:cs typeface="Arial" charset="0"/>
              </a:rPr>
              <a:t>Brain-gut axis </a:t>
            </a:r>
            <a:r>
              <a:rPr lang="en-US" dirty="0">
                <a:ea typeface="Arial" charset="0"/>
                <a:cs typeface="Arial" charset="0"/>
              </a:rPr>
              <a:t>and prediction of IBS </a:t>
            </a:r>
            <a:r>
              <a:rPr lang="en-US" sz="2000" dirty="0">
                <a:ea typeface="Arial" charset="0"/>
                <a:cs typeface="Arial" charset="0"/>
              </a:rPr>
              <a:t>from</a:t>
            </a:r>
            <a:r>
              <a:rPr lang="en-US" b="1" dirty="0">
                <a:ea typeface="Arial" charset="0"/>
                <a:cs typeface="Arial" charset="0"/>
              </a:rPr>
              <a:t> </a:t>
            </a:r>
            <a:r>
              <a:rPr lang="en-US" sz="2000" dirty="0" err="1">
                <a:ea typeface="Arial" charset="0"/>
                <a:cs typeface="Arial" charset="0"/>
              </a:rPr>
              <a:t>sMRI</a:t>
            </a:r>
            <a:r>
              <a:rPr lang="en-US" sz="2000" dirty="0">
                <a:ea typeface="Arial" charset="0"/>
                <a:cs typeface="Arial" charset="0"/>
              </a:rPr>
              <a:t>, </a:t>
            </a:r>
            <a:r>
              <a:rPr lang="en-US" sz="2000" dirty="0" err="1">
                <a:ea typeface="Arial" charset="0"/>
                <a:cs typeface="Arial" charset="0"/>
              </a:rPr>
              <a:t>dMRI</a:t>
            </a:r>
            <a:r>
              <a:rPr lang="en-US" sz="2000" dirty="0">
                <a:ea typeface="Arial" charset="0"/>
                <a:cs typeface="Arial" charset="0"/>
              </a:rPr>
              <a:t>, and resting-state fMRI</a:t>
            </a:r>
            <a:endParaRPr lang="en-US" sz="1800" dirty="0"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552A4-6866-1645-A5B2-BEBFF8874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83" y="500208"/>
            <a:ext cx="6456529" cy="40929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BF8E1B-8DF8-524D-8B99-BD23A14C5431}"/>
              </a:ext>
            </a:extLst>
          </p:cNvPr>
          <p:cNvSpPr/>
          <p:nvPr/>
        </p:nvSpPr>
        <p:spPr>
          <a:xfrm>
            <a:off x="195091" y="4361466"/>
            <a:ext cx="84991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060923-6E3F-A54F-BBF8-BFBB077B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7" y="1918251"/>
            <a:ext cx="4585796" cy="4261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60F3D7-9B71-2C4A-9EAD-90029340E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9" y="6278026"/>
            <a:ext cx="2689352" cy="3667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B4E87A-9CE1-3647-9901-B3AACE253654}"/>
              </a:ext>
            </a:extLst>
          </p:cNvPr>
          <p:cNvSpPr/>
          <p:nvPr/>
        </p:nvSpPr>
        <p:spPr>
          <a:xfrm>
            <a:off x="2814863" y="6448768"/>
            <a:ext cx="23647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i="1" dirty="0">
                <a:latin typeface="ITCFranklinGothicStd"/>
              </a:rPr>
              <a:t>Nat. Rev. </a:t>
            </a:r>
            <a:r>
              <a:rPr lang="nb-NO" sz="800" i="1" dirty="0" err="1">
                <a:latin typeface="ITCFranklinGothicStd"/>
              </a:rPr>
              <a:t>Gastroenterol</a:t>
            </a:r>
            <a:r>
              <a:rPr lang="nb-NO" sz="800" i="1" dirty="0">
                <a:latin typeface="ITCFranklinGothicStd"/>
              </a:rPr>
              <a:t>. Hepatol.</a:t>
            </a:r>
            <a:r>
              <a:rPr lang="nb-NO" sz="800" dirty="0">
                <a:latin typeface="ITCFranklinGothicStd"/>
              </a:rPr>
              <a:t>12, 592–605 (2015)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F2B4B-7C0E-C34D-B85B-0833A5031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561" y="4700020"/>
            <a:ext cx="2307667" cy="2000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F5F168-2A6C-0C41-9CCA-D217EA9F0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179" y="4783168"/>
            <a:ext cx="2449290" cy="19181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D6BA31-3E42-2442-95AF-B63E54D029A3}"/>
              </a:ext>
            </a:extLst>
          </p:cNvPr>
          <p:cNvSpPr txBox="1"/>
          <p:nvPr/>
        </p:nvSpPr>
        <p:spPr>
          <a:xfrm>
            <a:off x="11423132" y="5020642"/>
            <a:ext cx="648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FA </a:t>
            </a:r>
            <a:r>
              <a:rPr lang="nb-NO" sz="1200" dirty="0" err="1"/>
              <a:t>map</a:t>
            </a:r>
            <a:endParaRPr lang="nb-NO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17D5A-C7EC-624D-A935-ADEA142F59F0}"/>
              </a:ext>
            </a:extLst>
          </p:cNvPr>
          <p:cNvSpPr txBox="1"/>
          <p:nvPr/>
        </p:nvSpPr>
        <p:spPr>
          <a:xfrm>
            <a:off x="11429613" y="5620517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AD </a:t>
            </a:r>
            <a:r>
              <a:rPr lang="nb-NO" sz="1200" dirty="0" err="1"/>
              <a:t>map</a:t>
            </a:r>
            <a:endParaRPr lang="nb-NO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B99BA-343A-854A-8CFE-F24A0CD6EC62}"/>
              </a:ext>
            </a:extLst>
          </p:cNvPr>
          <p:cNvSpPr txBox="1"/>
          <p:nvPr/>
        </p:nvSpPr>
        <p:spPr>
          <a:xfrm>
            <a:off x="11423132" y="6316809"/>
            <a:ext cx="67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RD </a:t>
            </a:r>
            <a:r>
              <a:rPr lang="nb-NO" sz="1200" dirty="0" err="1"/>
              <a:t>map</a:t>
            </a:r>
            <a:endParaRPr lang="nb-NO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DF0B3A-FEB2-E446-9A0B-1566371DD2FB}"/>
              </a:ext>
            </a:extLst>
          </p:cNvPr>
          <p:cNvSpPr txBox="1"/>
          <p:nvPr/>
        </p:nvSpPr>
        <p:spPr>
          <a:xfrm>
            <a:off x="5618690" y="6098478"/>
            <a:ext cx="8386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50" dirty="0" err="1"/>
              <a:t>Insula</a:t>
            </a:r>
            <a:r>
              <a:rPr lang="nb-NO" sz="1050" dirty="0"/>
              <a:t> /</a:t>
            </a:r>
          </a:p>
          <a:p>
            <a:r>
              <a:rPr lang="nb-NO" sz="1050" dirty="0"/>
              <a:t>      </a:t>
            </a:r>
            <a:r>
              <a:rPr lang="nb-NO" sz="1050" dirty="0" err="1"/>
              <a:t>salience</a:t>
            </a:r>
            <a:r>
              <a:rPr lang="nb-NO" sz="1050" dirty="0"/>
              <a:t> </a:t>
            </a:r>
          </a:p>
          <a:p>
            <a:r>
              <a:rPr lang="nb-NO" sz="1050" dirty="0"/>
              <a:t>      </a:t>
            </a:r>
            <a:r>
              <a:rPr lang="nb-NO" sz="1050" dirty="0" err="1"/>
              <a:t>network</a:t>
            </a:r>
            <a:endParaRPr lang="nb-NO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229F4-9AA4-5045-BD33-BC1CC30EA439}"/>
              </a:ext>
            </a:extLst>
          </p:cNvPr>
          <p:cNvSpPr txBox="1"/>
          <p:nvPr/>
        </p:nvSpPr>
        <p:spPr>
          <a:xfrm>
            <a:off x="5588354" y="5486599"/>
            <a:ext cx="9396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050" dirty="0" err="1"/>
              <a:t>Freesurfer</a:t>
            </a:r>
            <a:r>
              <a:rPr lang="nb-NO" sz="1050" dirty="0"/>
              <a:t> 6</a:t>
            </a:r>
          </a:p>
          <a:p>
            <a:r>
              <a:rPr lang="nb-NO" sz="1050" dirty="0" err="1"/>
              <a:t>segmentation</a:t>
            </a:r>
            <a:endParaRPr lang="nb-NO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700956-CED7-0E4C-9371-A8FA34284A65}"/>
              </a:ext>
            </a:extLst>
          </p:cNvPr>
          <p:cNvSpPr/>
          <p:nvPr/>
        </p:nvSpPr>
        <p:spPr>
          <a:xfrm>
            <a:off x="5966065" y="1800827"/>
            <a:ext cx="7553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800" i="1" dirty="0">
                <a:latin typeface="ITCFranklinGothicStd"/>
              </a:rPr>
              <a:t>E. Valestrand</a:t>
            </a:r>
          </a:p>
          <a:p>
            <a:r>
              <a:rPr lang="nb-NO" sz="800" i="1" dirty="0">
                <a:latin typeface="ITCFranklinGothicStd"/>
              </a:rPr>
              <a:t>T. Hausken</a:t>
            </a:r>
          </a:p>
          <a:p>
            <a:r>
              <a:rPr lang="nb-NO" sz="800" i="1" dirty="0">
                <a:latin typeface="ITCFranklinGothicStd"/>
              </a:rPr>
              <a:t>A. Lundervold</a:t>
            </a:r>
            <a:endParaRPr lang="nb-N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3452B-CC1F-B14A-A0D1-B09779C0C1AD}"/>
              </a:ext>
            </a:extLst>
          </p:cNvPr>
          <p:cNvSpPr txBox="1"/>
          <p:nvPr/>
        </p:nvSpPr>
        <p:spPr>
          <a:xfrm>
            <a:off x="7538483" y="13087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/>
              <a:t>aMRI</a:t>
            </a:r>
            <a:r>
              <a:rPr lang="nb-NO" dirty="0"/>
              <a:t>                    </a:t>
            </a:r>
            <a:r>
              <a:rPr lang="nb-NO" dirty="0" err="1"/>
              <a:t>dMRI</a:t>
            </a:r>
            <a:r>
              <a:rPr lang="nb-NO" dirty="0"/>
              <a:t>                        </a:t>
            </a:r>
            <a:r>
              <a:rPr lang="nb-NO" dirty="0" err="1"/>
              <a:t>fMRI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82274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5546" y="2448511"/>
            <a:ext cx="8800547" cy="4124324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69281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Atom</a:t>
              </a:r>
            </a:p>
            <a:p>
              <a:r>
                <a:rPr lang="en-US" sz="1400" dirty="0"/>
                <a:t>10</a:t>
              </a:r>
              <a:r>
                <a:rPr lang="en-US" sz="1400" baseline="30000" dirty="0"/>
                <a:t>-12 </a:t>
              </a:r>
              <a:r>
                <a:rPr lang="en-US" sz="1200" dirty="0" err="1"/>
                <a:t>m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748923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Protein</a:t>
              </a:r>
            </a:p>
            <a:p>
              <a:r>
                <a:rPr lang="en-US" sz="1400" dirty="0"/>
                <a:t>  10</a:t>
              </a:r>
              <a:r>
                <a:rPr lang="en-US" sz="1400" baseline="30000" dirty="0"/>
                <a:t>-9 </a:t>
              </a:r>
              <a:r>
                <a:rPr lang="en-US" sz="1200" dirty="0" err="1"/>
                <a:t>m</a:t>
              </a:r>
              <a:endParaRPr lang="en-US" sz="1200" dirty="0"/>
            </a:p>
            <a:p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614271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Cell</a:t>
              </a:r>
            </a:p>
            <a:p>
              <a:r>
                <a:rPr lang="en-US" sz="1400" dirty="0"/>
                <a:t>10</a:t>
              </a:r>
              <a:r>
                <a:rPr lang="en-US" sz="1400" baseline="30000" dirty="0"/>
                <a:t>-6 </a:t>
              </a:r>
              <a:r>
                <a:rPr lang="en-US" sz="1200" dirty="0" err="1"/>
                <a:t>m</a:t>
              </a:r>
              <a:endParaRPr lang="en-US" sz="1200" dirty="0"/>
            </a:p>
            <a:p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7197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Tissue</a:t>
              </a:r>
            </a:p>
            <a:p>
              <a:r>
                <a:rPr lang="en-US" sz="1400" dirty="0"/>
                <a:t>10</a:t>
              </a:r>
              <a:r>
                <a:rPr lang="en-US" sz="1400" baseline="30000" dirty="0"/>
                <a:t>-3 </a:t>
              </a:r>
              <a:r>
                <a:rPr lang="en-US" sz="1200" dirty="0" err="1"/>
                <a:t>m</a:t>
              </a:r>
              <a:endParaRPr lang="en-US" sz="1200" dirty="0"/>
            </a:p>
            <a:p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827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   Organ</a:t>
              </a:r>
            </a:p>
            <a:p>
              <a:r>
                <a:rPr lang="en-US" sz="1400" dirty="0"/>
                <a:t>    10</a:t>
              </a:r>
              <a:r>
                <a:rPr lang="en-US" sz="1400" baseline="30000" dirty="0"/>
                <a:t>0 </a:t>
              </a:r>
              <a:r>
                <a:rPr lang="en-US" sz="1200" dirty="0" err="1"/>
                <a:t>m</a:t>
              </a:r>
              <a:endParaRPr lang="en-US" sz="1200" dirty="0"/>
            </a:p>
            <a:p>
              <a:r>
                <a:rPr lang="en-US" sz="1200" dirty="0"/>
                <a:t>  Anatomy</a:t>
              </a:r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   Organ system</a:t>
              </a:r>
            </a:p>
            <a:p>
              <a:r>
                <a:rPr lang="en-US" sz="1400" b="1" dirty="0"/>
                <a:t>    &amp; organism</a:t>
              </a:r>
            </a:p>
            <a:p>
              <a:r>
                <a:rPr lang="en-US" sz="1400" dirty="0"/>
                <a:t>      </a:t>
              </a:r>
              <a:r>
                <a:rPr lang="en-US" sz="1200" dirty="0"/>
                <a:t>Physiology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75" y="3412129"/>
              <a:ext cx="843501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Gene</a:t>
              </a:r>
            </a:p>
            <a:p>
              <a:pPr algn="ctr"/>
              <a:r>
                <a:rPr lang="en-US" sz="1400" dirty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237" y="3412129"/>
              <a:ext cx="136768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6528" y="3424529"/>
              <a:ext cx="148790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3770" y="3366929"/>
              <a:ext cx="1018227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Ordinary</a:t>
              </a:r>
            </a:p>
            <a:p>
              <a:pPr algn="ctr"/>
              <a:r>
                <a:rPr lang="en-US" sz="1400" dirty="0"/>
                <a:t>Differential</a:t>
              </a:r>
            </a:p>
            <a:p>
              <a:pPr algn="ctr"/>
              <a:r>
                <a:rPr lang="en-US" sz="1400" dirty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0037" y="3379329"/>
              <a:ext cx="159049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Continuum models</a:t>
              </a:r>
            </a:p>
            <a:p>
              <a:pPr algn="ctr"/>
              <a:r>
                <a:rPr lang="en-US" sz="1400" dirty="0"/>
                <a:t>(Partial Differential</a:t>
              </a:r>
            </a:p>
            <a:p>
              <a:pPr algn="ctr"/>
              <a:r>
                <a:rPr lang="en-US" sz="1400" dirty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466" y="3401729"/>
              <a:ext cx="134844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3890" y="4432855"/>
              <a:ext cx="1428596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r>
                <a:rPr lang="en-US" sz="1400" baseline="30000" dirty="0"/>
                <a:t>-6 </a:t>
              </a:r>
              <a:r>
                <a:rPr lang="en-US" sz="1200" dirty="0" err="1"/>
                <a:t>s</a:t>
              </a:r>
              <a:endParaRPr lang="en-US" sz="1200" dirty="0"/>
            </a:p>
            <a:p>
              <a:pPr algn="ctr"/>
              <a:r>
                <a:rPr lang="en-US" sz="1200" dirty="0"/>
                <a:t>molecular events</a:t>
              </a:r>
            </a:p>
            <a:p>
              <a:pPr algn="ctr"/>
              <a:r>
                <a:rPr lang="en-US" sz="1200" dirty="0"/>
                <a:t>(ion channel gating)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2292" y="4433607"/>
              <a:ext cx="1056700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r>
                <a:rPr lang="en-US" sz="1400" baseline="30000" dirty="0"/>
                <a:t>-3 </a:t>
              </a:r>
              <a:r>
                <a:rPr lang="en-US" sz="1200" dirty="0" err="1"/>
                <a:t>s</a:t>
              </a:r>
              <a:endParaRPr lang="en-US" sz="1200" dirty="0"/>
            </a:p>
            <a:p>
              <a:pPr algn="ctr"/>
              <a:r>
                <a:rPr lang="en-US" sz="1200" dirty="0"/>
                <a:t>diffusion</a:t>
              </a:r>
            </a:p>
            <a:p>
              <a:pPr algn="ctr"/>
              <a:r>
                <a:rPr lang="en-US" sz="1200" dirty="0"/>
                <a:t>cell </a:t>
              </a:r>
              <a:r>
                <a:rPr lang="en-US" sz="1200" dirty="0" err="1"/>
                <a:t>signalling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765" y="4443837"/>
              <a:ext cx="675185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r>
                <a:rPr lang="en-US" sz="1400" baseline="30000" dirty="0"/>
                <a:t>0 </a:t>
              </a:r>
              <a:r>
                <a:rPr lang="en-US" sz="1200" dirty="0" err="1"/>
                <a:t>s</a:t>
              </a:r>
              <a:endParaRPr lang="en-US" sz="1200" dirty="0"/>
            </a:p>
            <a:p>
              <a:pPr algn="ctr"/>
              <a:r>
                <a:rPr lang="en-US" sz="1200" dirty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6056" y="4444589"/>
              <a:ext cx="630301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r>
                <a:rPr lang="en-US" sz="1400" baseline="30000" dirty="0"/>
                <a:t>3 </a:t>
              </a:r>
              <a:r>
                <a:rPr lang="en-US" sz="1200" dirty="0" err="1"/>
                <a:t>s</a:t>
              </a:r>
              <a:endParaRPr lang="en-US" sz="1200" dirty="0"/>
            </a:p>
            <a:p>
              <a:pPr algn="ctr"/>
              <a:r>
                <a:rPr lang="en-US" sz="1200" dirty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0477" y="4464297"/>
              <a:ext cx="707245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r>
                <a:rPr lang="en-US" sz="1400" baseline="30000" dirty="0"/>
                <a:t>6 </a:t>
              </a:r>
              <a:r>
                <a:rPr lang="en-US" sz="1200" dirty="0" err="1"/>
                <a:t>s</a:t>
              </a:r>
              <a:endParaRPr lang="en-US" sz="1200" dirty="0"/>
            </a:p>
            <a:p>
              <a:pPr algn="ctr"/>
              <a:r>
                <a:rPr lang="en-US" sz="1200" dirty="0"/>
                <a:t>protein</a:t>
              </a:r>
            </a:p>
            <a:p>
              <a:pPr algn="ctr"/>
              <a:r>
                <a:rPr lang="en-US" sz="1200" dirty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28709" y="4465049"/>
              <a:ext cx="667169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10</a:t>
              </a:r>
              <a:r>
                <a:rPr lang="en-US" sz="1400" baseline="30000" dirty="0"/>
                <a:t>9 </a:t>
              </a:r>
              <a:r>
                <a:rPr lang="en-US" sz="1200" dirty="0" err="1"/>
                <a:t>s</a:t>
              </a:r>
              <a:endParaRPr lang="en-US" sz="1200" dirty="0"/>
            </a:p>
            <a:p>
              <a:pPr algn="ctr"/>
              <a:r>
                <a:rPr lang="en-US" sz="1200" dirty="0"/>
                <a:t>human</a:t>
              </a:r>
            </a:p>
            <a:p>
              <a:pPr algn="ctr"/>
              <a:r>
                <a:rPr lang="en-US" sz="1200" dirty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8253403" y="3213143"/>
            <a:ext cx="1200896" cy="1531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428901" y="3185774"/>
            <a:ext cx="179139" cy="1531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8214487" y="3207670"/>
            <a:ext cx="1422256" cy="547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7435037" y="3934082"/>
            <a:ext cx="1635938" cy="794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378105" y="341705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Brain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86583" y="362448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Spinal</a:t>
            </a:r>
          </a:p>
          <a:p>
            <a:r>
              <a:rPr lang="en-US" sz="800" dirty="0"/>
              <a:t> cord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65430" y="410282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Peri</a:t>
            </a:r>
            <a:r>
              <a:rPr lang="en-US" sz="800" dirty="0"/>
              <a:t>-</a:t>
            </a:r>
          </a:p>
          <a:p>
            <a:r>
              <a:rPr lang="en-US" sz="800" dirty="0" err="1"/>
              <a:t>pheral</a:t>
            </a:r>
            <a:endParaRPr lang="en-US" sz="800" dirty="0"/>
          </a:p>
          <a:p>
            <a:r>
              <a:rPr lang="en-US" sz="800" dirty="0"/>
              <a:t>nerves</a:t>
            </a:r>
          </a:p>
          <a:p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6834500" y="3326350"/>
            <a:ext cx="969988" cy="1109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61" y="3457670"/>
            <a:ext cx="1018533" cy="80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3733394" y="3426877"/>
            <a:ext cx="1209455" cy="8326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355" y="3417052"/>
            <a:ext cx="1145107" cy="842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096" y="3089176"/>
            <a:ext cx="1228571" cy="13490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478" y="3094109"/>
            <a:ext cx="773151" cy="17027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723" y="5391819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dirty="0"/>
              <a:t>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0864" y="2615818"/>
            <a:ext cx="743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sz="1200" dirty="0"/>
              <a:t>:</a:t>
            </a:r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11548" y="789072"/>
            <a:ext cx="105869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>
                <a:latin typeface="Arial" charset="0"/>
              </a:rPr>
              <a:t>MULTIMODAL IMAGING   +  OMICS  +  SYSTEMS BIOLOGY</a:t>
            </a:r>
            <a:r>
              <a:rPr lang="nb-NO" sz="2000" dirty="0">
                <a:latin typeface="Arial" charset="0"/>
              </a:rPr>
              <a:t> / </a:t>
            </a:r>
            <a:r>
              <a:rPr lang="nb-NO" sz="2000" b="1" dirty="0">
                <a:latin typeface="Arial" charset="0"/>
              </a:rPr>
              <a:t>SYSTEMS MEDICINE</a:t>
            </a:r>
            <a:endParaRPr lang="en-US" sz="2000" dirty="0">
              <a:latin typeface="Arial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3388516" y="6659967"/>
            <a:ext cx="818399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 Tech. report, The Academy of Medical Sciences and The Royal Academy of Engineering, London, UK, Feb. 2007.</a:t>
            </a: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305342" y="1318816"/>
            <a:ext cx="118536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>
                <a:latin typeface="Arial" charset="0"/>
                <a:ea typeface="Arial" charset="0"/>
                <a:cs typeface="Arial" charset="0"/>
              </a:rPr>
              <a:t>TRANSDISCIPLINARITY</a:t>
            </a:r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2000" b="1" dirty="0">
                <a:latin typeface="Arial" charset="0"/>
                <a:ea typeface="Arial" charset="0"/>
                <a:cs typeface="Arial" charset="0"/>
              </a:rPr>
              <a:t>COMPUTATIONAL APPROACHES [ML]  </a:t>
            </a:r>
            <a:r>
              <a:rPr lang="nb-NO" sz="2000" dirty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nb-NO" sz="2000" dirty="0" err="1"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err="1">
                <a:latin typeface="Arial" charset="0"/>
                <a:ea typeface="Arial" charset="0"/>
                <a:cs typeface="Arial" charset="0"/>
              </a:rPr>
              <a:t>assess</a:t>
            </a:r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2000" dirty="0" err="1">
                <a:latin typeface="Arial" charset="0"/>
                <a:ea typeface="Arial" charset="0"/>
                <a:cs typeface="Arial" charset="0"/>
              </a:rPr>
              <a:t>predict</a:t>
            </a:r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the multi-scale nature of molecules (-omics), cells, tissues and organs in health and disease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516" y="118683"/>
            <a:ext cx="990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Arial" charset="0"/>
                <a:ea typeface="Arial" charset="0"/>
                <a:cs typeface="Arial" charset="0"/>
              </a:rPr>
              <a:t>The future of (bio)medical imaging and precision medicine </a:t>
            </a:r>
            <a:r>
              <a:rPr lang="is-IS" sz="2800" i="1" dirty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8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74205" y="2437193"/>
            <a:ext cx="1882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mindset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skillset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 toolset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45992" y="4586300"/>
            <a:ext cx="21066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 - open science</a:t>
            </a:r>
          </a:p>
          <a:p>
            <a:endParaRPr lang="en-US" sz="12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 - reproducible </a:t>
            </a: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      research</a:t>
            </a:r>
          </a:p>
          <a:p>
            <a:endParaRPr lang="en-US" sz="11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 - education</a:t>
            </a: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 - training</a:t>
            </a:r>
          </a:p>
          <a:p>
            <a:endParaRPr lang="en-US" sz="1200" b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4394" y="2328313"/>
            <a:ext cx="9719820" cy="32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48783" y="1927554"/>
            <a:ext cx="1813317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400" i="1" dirty="0">
                <a:latin typeface="Arial" charset="0"/>
                <a:ea typeface="Arial" charset="0"/>
                <a:cs typeface="Arial" charset="0"/>
              </a:rPr>
              <a:t>Challenges: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0" name="Straight Connector 59"/>
          <p:cNvCxnSpPr>
            <a:cxnSpLocks/>
          </p:cNvCxnSpPr>
          <p:nvPr/>
        </p:nvCxnSpPr>
        <p:spPr>
          <a:xfrm>
            <a:off x="9963455" y="2328313"/>
            <a:ext cx="0" cy="4153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1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DAB495-64C0-4C5E-82EF-8B15B6BAA6AC}"/>
              </a:ext>
            </a:extLst>
          </p:cNvPr>
          <p:cNvSpPr/>
          <p:nvPr/>
        </p:nvSpPr>
        <p:spPr>
          <a:xfrm>
            <a:off x="289278" y="1037350"/>
            <a:ext cx="1172148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Machine </a:t>
            </a:r>
            <a:r>
              <a:rPr lang="nb-NO" dirty="0" err="1"/>
              <a:t>learning</a:t>
            </a:r>
            <a:r>
              <a:rPr lang="nb-NO" dirty="0"/>
              <a:t> (ML) </a:t>
            </a:r>
            <a:r>
              <a:rPr lang="nb-NO" dirty="0" err="1"/>
              <a:t>aims</a:t>
            </a:r>
            <a:r>
              <a:rPr lang="nb-NO" dirty="0"/>
              <a:t> to </a:t>
            </a:r>
            <a:r>
              <a:rPr lang="nb-NO" dirty="0" err="1"/>
              <a:t>construct</a:t>
            </a:r>
            <a:r>
              <a:rPr lang="nb-NO" dirty="0"/>
              <a:t> “programs or systems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builds</a:t>
            </a:r>
            <a:r>
              <a:rPr lang="nb-NO" dirty="0"/>
              <a:t> and </a:t>
            </a:r>
            <a:r>
              <a:rPr lang="nb-NO" dirty="0" err="1"/>
              <a:t>trains</a:t>
            </a:r>
            <a:r>
              <a:rPr lang="nb-NO" dirty="0"/>
              <a:t> </a:t>
            </a:r>
            <a:r>
              <a:rPr lang="nb-NO" dirty="0" err="1"/>
              <a:t>predictive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from input data, and </a:t>
            </a:r>
            <a:r>
              <a:rPr lang="nb-NO" dirty="0" err="1"/>
              <a:t>uses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learned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to make </a:t>
            </a:r>
            <a:r>
              <a:rPr lang="nb-NO" dirty="0" err="1"/>
              <a:t>useful</a:t>
            </a:r>
            <a:r>
              <a:rPr lang="nb-NO" dirty="0"/>
              <a:t> </a:t>
            </a:r>
            <a:r>
              <a:rPr lang="nb-NO" dirty="0" err="1"/>
              <a:t>predictions</a:t>
            </a:r>
            <a:r>
              <a:rPr lang="nb-NO" dirty="0"/>
              <a:t> from </a:t>
            </a:r>
            <a:r>
              <a:rPr lang="nb-NO" dirty="0" err="1"/>
              <a:t>new</a:t>
            </a:r>
            <a:r>
              <a:rPr lang="nb-NO" dirty="0"/>
              <a:t> (</a:t>
            </a:r>
            <a:r>
              <a:rPr lang="nb-NO" dirty="0" err="1"/>
              <a:t>previously</a:t>
            </a:r>
            <a:r>
              <a:rPr lang="nb-NO" dirty="0"/>
              <a:t> </a:t>
            </a:r>
            <a:r>
              <a:rPr lang="nb-NO" dirty="0" err="1"/>
              <a:t>unseen</a:t>
            </a:r>
            <a:r>
              <a:rPr lang="nb-NO" dirty="0"/>
              <a:t>) data, </a:t>
            </a:r>
            <a:r>
              <a:rPr lang="nb-NO" dirty="0" err="1"/>
              <a:t>drawn</a:t>
            </a:r>
            <a:r>
              <a:rPr lang="nb-NO" dirty="0"/>
              <a:t> from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distribution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one</a:t>
            </a:r>
            <a:r>
              <a:rPr lang="nb-NO" dirty="0"/>
              <a:t> used to </a:t>
            </a:r>
            <a:r>
              <a:rPr lang="nb-NO" dirty="0" err="1"/>
              <a:t>train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”. In </a:t>
            </a:r>
            <a:r>
              <a:rPr lang="nb-NO" dirty="0" err="1"/>
              <a:t>this</a:t>
            </a:r>
            <a:r>
              <a:rPr lang="nb-NO" dirty="0"/>
              <a:t> talk </a:t>
            </a:r>
            <a:r>
              <a:rPr lang="nb-NO" dirty="0" err="1"/>
              <a:t>I'll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ML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computational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and </a:t>
            </a:r>
            <a:r>
              <a:rPr lang="nb-NO" dirty="0" err="1"/>
              <a:t>precision</a:t>
            </a:r>
            <a:r>
              <a:rPr lang="nb-NO" dirty="0"/>
              <a:t> </a:t>
            </a:r>
            <a:r>
              <a:rPr lang="nb-NO" dirty="0" err="1"/>
              <a:t>medicine</a:t>
            </a:r>
            <a:r>
              <a:rPr lang="nb-NO" dirty="0"/>
              <a:t> (“</a:t>
            </a:r>
            <a:r>
              <a:rPr lang="nb-NO" dirty="0" err="1"/>
              <a:t>integrating</a:t>
            </a:r>
            <a:r>
              <a:rPr lang="nb-NO" dirty="0"/>
              <a:t> </a:t>
            </a:r>
            <a:r>
              <a:rPr lang="nb-NO" dirty="0" err="1"/>
              <a:t>detailed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from multiple </a:t>
            </a:r>
            <a:r>
              <a:rPr lang="nb-NO" dirty="0" err="1"/>
              <a:t>sources</a:t>
            </a:r>
            <a:r>
              <a:rPr lang="nb-NO" dirty="0"/>
              <a:t> in a </a:t>
            </a:r>
            <a:r>
              <a:rPr lang="nb-NO" dirty="0" err="1"/>
              <a:t>holistic</a:t>
            </a:r>
            <a:r>
              <a:rPr lang="nb-NO" dirty="0"/>
              <a:t> manner”), </a:t>
            </a:r>
            <a:r>
              <a:rPr lang="nb-NO" dirty="0" err="1"/>
              <a:t>focusing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morphological</a:t>
            </a:r>
            <a:r>
              <a:rPr lang="nb-NO" dirty="0"/>
              <a:t> and </a:t>
            </a:r>
            <a:r>
              <a:rPr lang="nb-NO" dirty="0" err="1"/>
              <a:t>functional</a:t>
            </a:r>
            <a:r>
              <a:rPr lang="nb-NO" dirty="0"/>
              <a:t> MRI. </a:t>
            </a:r>
            <a:r>
              <a:rPr lang="nb-NO" dirty="0" err="1"/>
              <a:t>Examples</a:t>
            </a:r>
            <a:r>
              <a:rPr lang="nb-NO" dirty="0"/>
              <a:t> from </a:t>
            </a:r>
            <a:r>
              <a:rPr lang="nb-NO" dirty="0" err="1"/>
              <a:t>previous</a:t>
            </a:r>
            <a:r>
              <a:rPr lang="nb-NO" dirty="0"/>
              <a:t> and </a:t>
            </a:r>
            <a:r>
              <a:rPr lang="nb-NO" dirty="0" err="1"/>
              <a:t>ongoing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ML-</a:t>
            </a:r>
            <a:r>
              <a:rPr lang="nb-NO" dirty="0" err="1"/>
              <a:t>project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MMIV Centre </a:t>
            </a:r>
            <a:r>
              <a:rPr lang="nb-NO" dirty="0" err="1"/>
              <a:t>will</a:t>
            </a:r>
            <a:r>
              <a:rPr lang="nb-NO" dirty="0"/>
              <a:t> be given. E.g. </a:t>
            </a:r>
            <a:r>
              <a:rPr lang="nb-NO" dirty="0" err="1"/>
              <a:t>automated</a:t>
            </a:r>
            <a:r>
              <a:rPr lang="nb-NO" dirty="0"/>
              <a:t> </a:t>
            </a:r>
            <a:r>
              <a:rPr lang="nb-NO" dirty="0" err="1"/>
              <a:t>tissue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in </a:t>
            </a:r>
            <a:r>
              <a:rPr lang="nb-NO" dirty="0" err="1"/>
              <a:t>multispectral</a:t>
            </a:r>
            <a:r>
              <a:rPr lang="nb-NO" dirty="0"/>
              <a:t> </a:t>
            </a:r>
            <a:r>
              <a:rPr lang="nb-NO" dirty="0" err="1"/>
              <a:t>brain</a:t>
            </a:r>
            <a:r>
              <a:rPr lang="nb-NO" dirty="0"/>
              <a:t> MRI, fast </a:t>
            </a:r>
            <a:r>
              <a:rPr lang="nb-NO" dirty="0" err="1"/>
              <a:t>segmentation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brain</a:t>
            </a:r>
            <a:r>
              <a:rPr lang="nb-NO" dirty="0"/>
              <a:t> and </a:t>
            </a:r>
            <a:r>
              <a:rPr lang="nb-NO" dirty="0" err="1"/>
              <a:t>kidney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</a:t>
            </a:r>
            <a:r>
              <a:rPr lang="nb-NO" dirty="0" err="1"/>
              <a:t>deep</a:t>
            </a:r>
            <a:r>
              <a:rPr lang="nb-NO" dirty="0"/>
              <a:t> </a:t>
            </a:r>
            <a:r>
              <a:rPr lang="nb-NO" dirty="0" err="1"/>
              <a:t>convolutional</a:t>
            </a:r>
            <a:r>
              <a:rPr lang="nb-NO" dirty="0"/>
              <a:t> neural </a:t>
            </a:r>
            <a:r>
              <a:rPr lang="nb-NO" dirty="0" err="1"/>
              <a:t>networks</a:t>
            </a:r>
            <a:r>
              <a:rPr lang="nb-NO" dirty="0"/>
              <a:t> and transfer </a:t>
            </a:r>
            <a:r>
              <a:rPr lang="nb-NO" dirty="0" err="1"/>
              <a:t>learning</a:t>
            </a:r>
            <a:r>
              <a:rPr lang="nb-NO" dirty="0"/>
              <a:t> (joint </a:t>
            </a:r>
            <a:r>
              <a:rPr lang="nb-NO" dirty="0" err="1"/>
              <a:t>with</a:t>
            </a:r>
            <a:r>
              <a:rPr lang="nb-NO" dirty="0"/>
              <a:t> Alexander S. Lundervold), </a:t>
            </a:r>
            <a:r>
              <a:rPr lang="nb-NO" dirty="0" err="1"/>
              <a:t>coregistration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histology</a:t>
            </a:r>
            <a:r>
              <a:rPr lang="nb-NO" dirty="0"/>
              <a:t> and </a:t>
            </a:r>
            <a:r>
              <a:rPr lang="nb-NO" dirty="0" err="1"/>
              <a:t>multiparamtric</a:t>
            </a:r>
            <a:r>
              <a:rPr lang="nb-NO" dirty="0"/>
              <a:t> MRI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ML in </a:t>
            </a:r>
            <a:r>
              <a:rPr lang="nb-NO" dirty="0" err="1"/>
              <a:t>prostate</a:t>
            </a:r>
            <a:r>
              <a:rPr lang="nb-NO" dirty="0"/>
              <a:t> cancer, and </a:t>
            </a:r>
            <a:r>
              <a:rPr lang="nb-NO" dirty="0" err="1"/>
              <a:t>application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ML in </a:t>
            </a:r>
            <a:r>
              <a:rPr lang="nb-NO" dirty="0" err="1"/>
              <a:t>predicting</a:t>
            </a:r>
            <a:r>
              <a:rPr lang="nb-NO" dirty="0"/>
              <a:t> irritable </a:t>
            </a:r>
            <a:r>
              <a:rPr lang="nb-NO" dirty="0" err="1"/>
              <a:t>bowel</a:t>
            </a:r>
            <a:r>
              <a:rPr lang="nb-NO" dirty="0"/>
              <a:t> </a:t>
            </a:r>
            <a:r>
              <a:rPr lang="nb-NO" dirty="0" err="1"/>
              <a:t>syndrome</a:t>
            </a:r>
            <a:r>
              <a:rPr lang="nb-NO" dirty="0"/>
              <a:t> (IBS) from multimodal </a:t>
            </a:r>
            <a:r>
              <a:rPr lang="nb-NO" dirty="0" err="1"/>
              <a:t>brain</a:t>
            </a:r>
            <a:r>
              <a:rPr lang="nb-NO" dirty="0"/>
              <a:t> MRI, </a:t>
            </a:r>
            <a:r>
              <a:rPr lang="nb-NO" dirty="0" err="1"/>
              <a:t>addressing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brain</a:t>
            </a:r>
            <a:r>
              <a:rPr lang="nb-NO" dirty="0"/>
              <a:t>-gut </a:t>
            </a:r>
            <a:r>
              <a:rPr lang="nb-NO" dirty="0" err="1"/>
              <a:t>interaction</a:t>
            </a:r>
            <a:r>
              <a:rPr lang="nb-NO" dirty="0"/>
              <a:t> in </a:t>
            </a:r>
            <a:r>
              <a:rPr lang="nb-NO" dirty="0" err="1"/>
              <a:t>functional</a:t>
            </a:r>
            <a:r>
              <a:rPr lang="nb-NO" dirty="0"/>
              <a:t> </a:t>
            </a:r>
            <a:r>
              <a:rPr lang="nb-NO" dirty="0" err="1"/>
              <a:t>gastrointestinal</a:t>
            </a:r>
            <a:r>
              <a:rPr lang="nb-NO" dirty="0"/>
              <a:t> </a:t>
            </a:r>
            <a:r>
              <a:rPr lang="nb-NO" dirty="0" err="1"/>
              <a:t>disorders</a:t>
            </a:r>
            <a:r>
              <a:rPr lang="nb-NO" dirty="0"/>
              <a:t>. </a:t>
            </a:r>
            <a:r>
              <a:rPr lang="nb-NO" dirty="0" err="1"/>
              <a:t>Finally</a:t>
            </a:r>
            <a:r>
              <a:rPr lang="nb-NO" dirty="0"/>
              <a:t>, </a:t>
            </a:r>
            <a:r>
              <a:rPr lang="nb-NO" dirty="0" err="1"/>
              <a:t>I'll</a:t>
            </a:r>
            <a:r>
              <a:rPr lang="nb-NO" dirty="0"/>
              <a:t> present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thoughts</a:t>
            </a:r>
            <a:r>
              <a:rPr lang="nb-NO" dirty="0"/>
              <a:t> </a:t>
            </a:r>
            <a:r>
              <a:rPr lang="nb-NO" dirty="0" err="1"/>
              <a:t>regarding</a:t>
            </a:r>
            <a:r>
              <a:rPr lang="nb-NO" dirty="0"/>
              <a:t> </a:t>
            </a:r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opportunities</a:t>
            </a:r>
            <a:r>
              <a:rPr lang="nb-NO" dirty="0"/>
              <a:t> and </a:t>
            </a:r>
            <a:r>
              <a:rPr lang="nb-NO" dirty="0" err="1"/>
              <a:t>challenges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(</a:t>
            </a:r>
            <a:r>
              <a:rPr lang="nb-NO" dirty="0" err="1"/>
              <a:t>bio</a:t>
            </a:r>
            <a:r>
              <a:rPr lang="nb-NO" dirty="0"/>
              <a:t>)</a:t>
            </a:r>
            <a:r>
              <a:rPr lang="nb-NO" dirty="0" err="1"/>
              <a:t>medical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and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for </a:t>
            </a:r>
            <a:r>
              <a:rPr lang="nb-NO" dirty="0" err="1"/>
              <a:t>precision</a:t>
            </a:r>
            <a:r>
              <a:rPr lang="nb-NO" dirty="0"/>
              <a:t> </a:t>
            </a:r>
            <a:r>
              <a:rPr lang="nb-NO" dirty="0" err="1"/>
              <a:t>medicine</a:t>
            </a:r>
            <a:r>
              <a:rPr lang="nb-NO" dirty="0"/>
              <a:t>.</a:t>
            </a:r>
            <a:br>
              <a:rPr lang="nb-NO" dirty="0"/>
            </a:br>
            <a:endParaRPr lang="nb-NO" dirty="0"/>
          </a:p>
          <a:p>
            <a:endParaRPr lang="nb-NO" dirty="0"/>
          </a:p>
          <a:p>
            <a:r>
              <a:rPr lang="nb-NO" dirty="0"/>
              <a:t>Arvid Lundervold, </a:t>
            </a:r>
            <a:r>
              <a:rPr lang="nb-NO" dirty="0" err="1"/>
              <a:t>BSc</a:t>
            </a:r>
            <a:r>
              <a:rPr lang="nb-NO" dirty="0"/>
              <a:t>, MD, </a:t>
            </a:r>
            <a:r>
              <a:rPr lang="nb-NO" dirty="0" err="1"/>
              <a:t>PhD</a:t>
            </a:r>
            <a:r>
              <a:rPr lang="nb-NO" dirty="0"/>
              <a:t> is a professor in </a:t>
            </a:r>
            <a:r>
              <a:rPr lang="nb-NO" dirty="0" err="1"/>
              <a:t>medical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</a:t>
            </a:r>
            <a:r>
              <a:rPr lang="nb-NO" dirty="0" err="1"/>
              <a:t>technology</a:t>
            </a:r>
            <a:r>
              <a:rPr lang="nb-NO" dirty="0"/>
              <a:t> and </a:t>
            </a:r>
            <a:r>
              <a:rPr lang="nb-NO" dirty="0" err="1"/>
              <a:t>physiology</a:t>
            </a:r>
            <a:r>
              <a:rPr lang="nb-NO" dirty="0"/>
              <a:t> at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University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Bergen, Norway. He is </a:t>
            </a:r>
            <a:r>
              <a:rPr lang="nb-NO" dirty="0" err="1"/>
              <a:t>leading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Neuroinformatics</a:t>
            </a:r>
            <a:r>
              <a:rPr lang="nb-NO" dirty="0"/>
              <a:t> and Image Analysis Laboratory in The Neural Networks Research Group (</a:t>
            </a:r>
            <a:r>
              <a:rPr lang="nb-NO" dirty="0">
                <a:hlinkClick r:id="rId2"/>
              </a:rPr>
              <a:t>https://www.uib.no/en/rg/neuronet</a:t>
            </a:r>
            <a:r>
              <a:rPr lang="nb-NO" dirty="0"/>
              <a:t>), Department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Biomedicine</a:t>
            </a:r>
            <a:r>
              <a:rPr lang="nb-NO" dirty="0"/>
              <a:t>, and is PI (“</a:t>
            </a:r>
            <a:r>
              <a:rPr lang="nb-NO" dirty="0" err="1"/>
              <a:t>Computational</a:t>
            </a:r>
            <a:r>
              <a:rPr lang="nb-NO" dirty="0"/>
              <a:t> </a:t>
            </a:r>
            <a:r>
              <a:rPr lang="nb-NO" dirty="0" err="1"/>
              <a:t>medical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and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- </a:t>
            </a:r>
            <a:r>
              <a:rPr lang="nb-NO" dirty="0" err="1"/>
              <a:t>methods</a:t>
            </a:r>
            <a:r>
              <a:rPr lang="nb-NO" dirty="0"/>
              <a:t>, </a:t>
            </a:r>
            <a:r>
              <a:rPr lang="nb-NO" dirty="0" err="1"/>
              <a:t>infrastructure</a:t>
            </a:r>
            <a:r>
              <a:rPr lang="nb-NO" dirty="0"/>
              <a:t> and </a:t>
            </a:r>
            <a:r>
              <a:rPr lang="nb-NO" dirty="0" err="1"/>
              <a:t>applications</a:t>
            </a:r>
            <a:r>
              <a:rPr lang="nb-NO" dirty="0"/>
              <a:t>”) at </a:t>
            </a:r>
            <a:r>
              <a:rPr lang="nb-NO" dirty="0" err="1"/>
              <a:t>the</a:t>
            </a:r>
            <a:r>
              <a:rPr lang="nb-NO" dirty="0"/>
              <a:t> Mohn Medical </a:t>
            </a:r>
            <a:r>
              <a:rPr lang="nb-NO" dirty="0" err="1"/>
              <a:t>Imaging</a:t>
            </a:r>
            <a:r>
              <a:rPr lang="nb-NO" dirty="0"/>
              <a:t> and </a:t>
            </a:r>
            <a:r>
              <a:rPr lang="nb-NO" dirty="0" err="1"/>
              <a:t>Visualization</a:t>
            </a:r>
            <a:r>
              <a:rPr lang="nb-NO" dirty="0"/>
              <a:t> Centre (</a:t>
            </a:r>
            <a:r>
              <a:rPr lang="nb-NO" dirty="0">
                <a:hlinkClick r:id="rId3"/>
              </a:rPr>
              <a:t>https://mmiv.no</a:t>
            </a:r>
            <a:r>
              <a:rPr lang="nb-NO" dirty="0"/>
              <a:t>), Department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Radiology</a:t>
            </a:r>
            <a:r>
              <a:rPr lang="nb-NO" dirty="0"/>
              <a:t>, Haukeland </a:t>
            </a:r>
            <a:r>
              <a:rPr lang="nb-NO" dirty="0" err="1"/>
              <a:t>University</a:t>
            </a:r>
            <a:r>
              <a:rPr lang="nb-NO" dirty="0"/>
              <a:t> Hospital. His </a:t>
            </a:r>
            <a:r>
              <a:rPr lang="nb-NO" dirty="0" err="1"/>
              <a:t>current</a:t>
            </a:r>
            <a:r>
              <a:rPr lang="nb-NO" dirty="0"/>
              <a:t> </a:t>
            </a:r>
            <a:r>
              <a:rPr lang="nb-NO" dirty="0" err="1"/>
              <a:t>research</a:t>
            </a:r>
            <a:r>
              <a:rPr lang="nb-NO" dirty="0"/>
              <a:t> </a:t>
            </a:r>
            <a:r>
              <a:rPr lang="nb-NO" dirty="0" err="1"/>
              <a:t>interests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fields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medical</a:t>
            </a:r>
            <a:r>
              <a:rPr lang="nb-NO" dirty="0"/>
              <a:t> image </a:t>
            </a:r>
            <a:r>
              <a:rPr lang="nb-NO" dirty="0" err="1"/>
              <a:t>processing</a:t>
            </a:r>
            <a:r>
              <a:rPr lang="nb-NO" dirty="0"/>
              <a:t> and </a:t>
            </a:r>
            <a:r>
              <a:rPr lang="nb-NO" dirty="0" err="1"/>
              <a:t>pattern</a:t>
            </a:r>
            <a:r>
              <a:rPr lang="nb-NO" dirty="0"/>
              <a:t> </a:t>
            </a:r>
            <a:r>
              <a:rPr lang="nb-NO" dirty="0" err="1"/>
              <a:t>recognition</a:t>
            </a:r>
            <a:r>
              <a:rPr lang="nb-NO" dirty="0"/>
              <a:t>; multimodal and </a:t>
            </a:r>
            <a:r>
              <a:rPr lang="nb-NO" dirty="0" err="1"/>
              <a:t>functional</a:t>
            </a:r>
            <a:r>
              <a:rPr lang="nb-NO" dirty="0"/>
              <a:t> </a:t>
            </a:r>
            <a:r>
              <a:rPr lang="nb-NO" dirty="0" err="1"/>
              <a:t>imaging</a:t>
            </a:r>
            <a:r>
              <a:rPr lang="nb-NO" dirty="0"/>
              <a:t> (in </a:t>
            </a:r>
            <a:r>
              <a:rPr lang="nb-NO" dirty="0" err="1"/>
              <a:t>brain</a:t>
            </a:r>
            <a:r>
              <a:rPr lang="nb-NO" dirty="0"/>
              <a:t>, </a:t>
            </a:r>
            <a:r>
              <a:rPr lang="nb-NO" dirty="0" err="1"/>
              <a:t>kidney</a:t>
            </a:r>
            <a:r>
              <a:rPr lang="nb-NO" dirty="0"/>
              <a:t> and in </a:t>
            </a:r>
            <a:r>
              <a:rPr lang="nb-NO" dirty="0" err="1"/>
              <a:t>oncology</a:t>
            </a:r>
            <a:r>
              <a:rPr lang="nb-NO" dirty="0"/>
              <a:t>); image </a:t>
            </a:r>
            <a:r>
              <a:rPr lang="nb-NO" dirty="0" err="1"/>
              <a:t>segmentation</a:t>
            </a:r>
            <a:r>
              <a:rPr lang="nb-NO" dirty="0"/>
              <a:t>; image </a:t>
            </a:r>
            <a:r>
              <a:rPr lang="nb-NO" dirty="0" err="1"/>
              <a:t>registration</a:t>
            </a:r>
            <a:r>
              <a:rPr lang="nb-NO" dirty="0"/>
              <a:t>; longitudinal </a:t>
            </a:r>
            <a:r>
              <a:rPr lang="nb-NO" dirty="0" err="1"/>
              <a:t>imaging</a:t>
            </a:r>
            <a:r>
              <a:rPr lang="nb-NO" dirty="0"/>
              <a:t>; </a:t>
            </a:r>
            <a:r>
              <a:rPr lang="nb-NO" dirty="0" err="1"/>
              <a:t>imaging-based</a:t>
            </a:r>
            <a:r>
              <a:rPr lang="nb-NO" dirty="0"/>
              <a:t> biomarkers; </a:t>
            </a:r>
            <a:r>
              <a:rPr lang="nb-NO" dirty="0" err="1"/>
              <a:t>mathematical</a:t>
            </a:r>
            <a:r>
              <a:rPr lang="nb-NO" dirty="0"/>
              <a:t> and </a:t>
            </a:r>
            <a:r>
              <a:rPr lang="nb-NO" dirty="0" err="1"/>
              <a:t>statistical</a:t>
            </a:r>
            <a:r>
              <a:rPr lang="nb-NO" dirty="0"/>
              <a:t> </a:t>
            </a:r>
            <a:r>
              <a:rPr lang="nb-NO" dirty="0" err="1"/>
              <a:t>modeling</a:t>
            </a:r>
            <a:r>
              <a:rPr lang="nb-NO" dirty="0"/>
              <a:t> </a:t>
            </a:r>
            <a:r>
              <a:rPr lang="nb-NO" dirty="0" err="1"/>
              <a:t>including</a:t>
            </a:r>
            <a:r>
              <a:rPr lang="nb-NO" dirty="0"/>
              <a:t>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. </a:t>
            </a:r>
            <a:r>
              <a:rPr lang="nb-NO" dirty="0" err="1"/>
              <a:t>Contact</a:t>
            </a:r>
            <a:r>
              <a:rPr lang="nb-NO" dirty="0"/>
              <a:t> </a:t>
            </a:r>
            <a:r>
              <a:rPr lang="nb-NO" dirty="0" err="1"/>
              <a:t>information</a:t>
            </a:r>
            <a:r>
              <a:rPr lang="nb-NO" dirty="0"/>
              <a:t> at </a:t>
            </a:r>
            <a:r>
              <a:rPr lang="nb-NO" dirty="0">
                <a:hlinkClick r:id="rId4"/>
              </a:rPr>
              <a:t>https://www.uib.no/en/persons/Arvid.Lundervold</a:t>
            </a:r>
            <a:r>
              <a:rPr lang="nb-NO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BF5A2-F4FD-4814-A686-F80E07B34AA8}"/>
              </a:ext>
            </a:extLst>
          </p:cNvPr>
          <p:cNvSpPr/>
          <p:nvPr/>
        </p:nvSpPr>
        <p:spPr>
          <a:xfrm>
            <a:off x="4625081" y="186779"/>
            <a:ext cx="25583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3333B3"/>
                </a:solidFill>
              </a:rPr>
              <a:t>ABSTRACT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8985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rt">
            <a:extLst>
              <a:ext uri="{FF2B5EF4-FFF2-40B4-BE49-F238E27FC236}">
                <a16:creationId xmlns:a16="http://schemas.microsoft.com/office/drawing/2014/main" id="{06810D61-8D10-4E8A-B0D8-55306AF148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3456" y="1497955"/>
            <a:ext cx="5585511" cy="458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highway">
            <a:extLst>
              <a:ext uri="{FF2B5EF4-FFF2-40B4-BE49-F238E27FC236}">
                <a16:creationId xmlns:a16="http://schemas.microsoft.com/office/drawing/2014/main" id="{3A6D884A-779E-414A-B5B2-32ED647B04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98" y="1497955"/>
            <a:ext cx="5585509" cy="458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EDAAE-3D38-8A44-A723-BBC629A369EE}"/>
              </a:ext>
            </a:extLst>
          </p:cNvPr>
          <p:cNvSpPr txBox="1"/>
          <p:nvPr/>
        </p:nvSpPr>
        <p:spPr>
          <a:xfrm>
            <a:off x="4814351" y="345992"/>
            <a:ext cx="2329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800" b="1" dirty="0" err="1"/>
              <a:t>Thanks</a:t>
            </a:r>
            <a:r>
              <a:rPr lang="nb-NO" sz="4800" b="1" dirty="0"/>
              <a:t>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9DA96-37DB-194A-9FCA-67A960940B87}"/>
              </a:ext>
            </a:extLst>
          </p:cNvPr>
          <p:cNvSpPr txBox="1"/>
          <p:nvPr/>
        </p:nvSpPr>
        <p:spPr>
          <a:xfrm>
            <a:off x="3102996" y="6397640"/>
            <a:ext cx="6399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The </a:t>
            </a:r>
            <a:r>
              <a:rPr lang="nb-NO" sz="1600" dirty="0" err="1"/>
              <a:t>challenge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imaging</a:t>
            </a:r>
            <a:r>
              <a:rPr lang="nb-NO" sz="1600" dirty="0"/>
              <a:t>, </a:t>
            </a:r>
            <a:r>
              <a:rPr lang="nb-NO" sz="1600" dirty="0" err="1"/>
              <a:t>precision</a:t>
            </a:r>
            <a:r>
              <a:rPr lang="nb-NO" sz="1600" dirty="0"/>
              <a:t> and </a:t>
            </a:r>
            <a:r>
              <a:rPr lang="nb-NO" sz="1600" dirty="0" err="1"/>
              <a:t>decision</a:t>
            </a:r>
            <a:r>
              <a:rPr lang="nb-NO" sz="1600" dirty="0"/>
              <a:t> in </a:t>
            </a:r>
            <a:r>
              <a:rPr lang="nb-NO" sz="1600" dirty="0" err="1"/>
              <a:t>society</a:t>
            </a:r>
            <a:r>
              <a:rPr lang="nb-NO" sz="1600" dirty="0"/>
              <a:t> and in </a:t>
            </a:r>
            <a:r>
              <a:rPr lang="nb-NO" sz="1600" dirty="0" err="1"/>
              <a:t>medicine</a:t>
            </a:r>
            <a:endParaRPr lang="nb-NO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CB154-7F42-674E-B278-8BBF160CC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302" y="245359"/>
            <a:ext cx="1045818" cy="470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1A359-B290-5745-84DF-CAB8972C8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23" y="245359"/>
            <a:ext cx="698048" cy="69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DAB495-64C0-4C5E-82EF-8B15B6BAA6AC}"/>
              </a:ext>
            </a:extLst>
          </p:cNvPr>
          <p:cNvSpPr/>
          <p:nvPr/>
        </p:nvSpPr>
        <p:spPr>
          <a:xfrm>
            <a:off x="351063" y="1098557"/>
            <a:ext cx="11478987" cy="4997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nb-NO" sz="2000" dirty="0"/>
          </a:p>
          <a:p>
            <a:pPr algn="just"/>
            <a:endParaRPr lang="nb-NO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800" dirty="0"/>
              <a:t>A </a:t>
            </a:r>
            <a:r>
              <a:rPr lang="nb-NO" sz="2800" dirty="0" err="1"/>
              <a:t>new</a:t>
            </a:r>
            <a:r>
              <a:rPr lang="nb-NO" sz="2800" dirty="0"/>
              <a:t> </a:t>
            </a:r>
            <a:r>
              <a:rPr lang="nb-NO" sz="2800" dirty="0" err="1"/>
              <a:t>field</a:t>
            </a:r>
            <a:r>
              <a:rPr lang="nb-NO" sz="2800" dirty="0"/>
              <a:t> </a:t>
            </a:r>
            <a:r>
              <a:rPr lang="nb-NO" sz="2800" dirty="0" err="1"/>
              <a:t>of</a:t>
            </a:r>
            <a:r>
              <a:rPr lang="nb-NO" sz="2800" dirty="0"/>
              <a:t> science, </a:t>
            </a:r>
            <a:r>
              <a:rPr lang="nb-NO" sz="2800" dirty="0" err="1"/>
              <a:t>which</a:t>
            </a:r>
            <a:r>
              <a:rPr lang="nb-NO" sz="2800" dirty="0"/>
              <a:t> </a:t>
            </a:r>
            <a:r>
              <a:rPr lang="nb-NO" sz="2800" dirty="0" err="1"/>
              <a:t>embraces</a:t>
            </a:r>
            <a:r>
              <a:rPr lang="nb-NO" sz="2800" dirty="0"/>
              <a:t> </a:t>
            </a:r>
            <a:r>
              <a:rPr lang="nb-NO" sz="2800" dirty="0" err="1"/>
              <a:t>mathematics</a:t>
            </a:r>
            <a:r>
              <a:rPr lang="nb-NO" sz="2800" dirty="0"/>
              <a:t>, </a:t>
            </a:r>
            <a:r>
              <a:rPr lang="nb-NO" sz="2800" dirty="0" err="1"/>
              <a:t>physics</a:t>
            </a:r>
            <a:r>
              <a:rPr lang="nb-NO" sz="2800" dirty="0"/>
              <a:t>, </a:t>
            </a:r>
            <a:r>
              <a:rPr lang="nb-NO" sz="2800" dirty="0" err="1"/>
              <a:t>information</a:t>
            </a:r>
            <a:endParaRPr lang="nb-NO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1100" dirty="0"/>
          </a:p>
          <a:p>
            <a:r>
              <a:rPr lang="nb-NO" sz="2800" dirty="0"/>
              <a:t>     </a:t>
            </a:r>
            <a:r>
              <a:rPr lang="nb-NO" sz="2800" dirty="0" err="1"/>
              <a:t>technology</a:t>
            </a:r>
            <a:r>
              <a:rPr lang="nb-NO" sz="2800" dirty="0"/>
              <a:t>, </a:t>
            </a:r>
            <a:r>
              <a:rPr lang="nb-NO" sz="2800" dirty="0" err="1"/>
              <a:t>biomedical</a:t>
            </a:r>
            <a:r>
              <a:rPr lang="nb-NO" sz="2800" dirty="0"/>
              <a:t> </a:t>
            </a:r>
            <a:r>
              <a:rPr lang="nb-NO" sz="2800" dirty="0" err="1"/>
              <a:t>engineering</a:t>
            </a:r>
            <a:r>
              <a:rPr lang="nb-NO" sz="2800" dirty="0"/>
              <a:t>, and </a:t>
            </a:r>
            <a:r>
              <a:rPr lang="nb-NO" sz="2800" dirty="0" err="1"/>
              <a:t>medicine</a:t>
            </a:r>
            <a:r>
              <a:rPr lang="nb-NO" sz="2800" dirty="0"/>
              <a:t> ...</a:t>
            </a:r>
          </a:p>
          <a:p>
            <a:pPr lvl="1">
              <a:lnSpc>
                <a:spcPct val="150000"/>
              </a:lnSpc>
            </a:pPr>
            <a:br>
              <a:rPr lang="nb-NO" sz="2400" dirty="0"/>
            </a:br>
            <a:r>
              <a:rPr lang="nb-NO" sz="2400" dirty="0"/>
              <a:t>... to </a:t>
            </a:r>
            <a:r>
              <a:rPr lang="nb-NO" sz="2400" dirty="0" err="1"/>
              <a:t>collect</a:t>
            </a:r>
            <a:r>
              <a:rPr lang="nb-NO" sz="2400" dirty="0"/>
              <a:t>, </a:t>
            </a:r>
            <a:r>
              <a:rPr lang="nb-NO" sz="2400" dirty="0" err="1"/>
              <a:t>manage</a:t>
            </a:r>
            <a:r>
              <a:rPr lang="nb-NO" sz="2400" dirty="0"/>
              <a:t>, mine, analyse and </a:t>
            </a:r>
            <a:r>
              <a:rPr lang="nb-NO" sz="2400" dirty="0" err="1"/>
              <a:t>visualise</a:t>
            </a:r>
            <a:r>
              <a:rPr lang="nb-NO" sz="2400" dirty="0"/>
              <a:t> a </a:t>
            </a:r>
            <a:r>
              <a:rPr lang="nb-NO" sz="2400" dirty="0" err="1"/>
              <a:t>very</a:t>
            </a:r>
            <a:r>
              <a:rPr lang="nb-NO" sz="2400" dirty="0"/>
              <a:t> </a:t>
            </a:r>
            <a:r>
              <a:rPr lang="nb-NO" sz="2400" dirty="0" err="1"/>
              <a:t>heterogeneous</a:t>
            </a:r>
            <a:r>
              <a:rPr lang="nb-NO" sz="2400" dirty="0"/>
              <a:t> </a:t>
            </a:r>
            <a:r>
              <a:rPr lang="nb-NO" sz="2400" dirty="0" err="1"/>
              <a:t>mixture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datalike </a:t>
            </a:r>
            <a:r>
              <a:rPr lang="nb-NO" sz="2400" dirty="0" err="1"/>
              <a:t>personalised</a:t>
            </a:r>
            <a:r>
              <a:rPr lang="nb-NO" sz="2400" dirty="0"/>
              <a:t> </a:t>
            </a:r>
            <a:r>
              <a:rPr lang="nb-NO" sz="2400" dirty="0" err="1">
                <a:highlight>
                  <a:srgbClr val="FFFF00"/>
                </a:highlight>
              </a:rPr>
              <a:t>genetic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/>
              <a:t>and </a:t>
            </a:r>
            <a:r>
              <a:rPr lang="nb-NO" sz="2400" dirty="0" err="1">
                <a:highlight>
                  <a:srgbClr val="FFFF00"/>
                </a:highlight>
              </a:rPr>
              <a:t>proteomic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 err="1">
                <a:highlight>
                  <a:srgbClr val="FFFF00"/>
                </a:highlight>
              </a:rPr>
              <a:t>profiles</a:t>
            </a:r>
            <a:r>
              <a:rPr lang="nb-NO" sz="2400" dirty="0"/>
              <a:t>, </a:t>
            </a:r>
            <a:r>
              <a:rPr lang="nb-NO" sz="2400" dirty="0" err="1">
                <a:highlight>
                  <a:srgbClr val="FFFF00"/>
                </a:highlight>
              </a:rPr>
              <a:t>bio</a:t>
            </a:r>
            <a:r>
              <a:rPr lang="nb-NO" sz="2400" dirty="0">
                <a:highlight>
                  <a:srgbClr val="FFFF00"/>
                </a:highlight>
              </a:rPr>
              <a:t>-signals</a:t>
            </a:r>
            <a:r>
              <a:rPr lang="nb-NO" sz="2400" dirty="0"/>
              <a:t> and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monitoring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movement</a:t>
            </a:r>
            <a:r>
              <a:rPr lang="nb-NO" sz="2400" dirty="0"/>
              <a:t>, </a:t>
            </a:r>
            <a:r>
              <a:rPr lang="nb-NO" sz="2400" dirty="0" err="1">
                <a:highlight>
                  <a:srgbClr val="FFFF00"/>
                </a:highlight>
              </a:rPr>
              <a:t>advanced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 err="1">
                <a:highlight>
                  <a:srgbClr val="FFFF00"/>
                </a:highlight>
              </a:rPr>
              <a:t>imaging</a:t>
            </a:r>
            <a:r>
              <a:rPr lang="nb-NO" sz="2400" dirty="0"/>
              <a:t>, and </a:t>
            </a:r>
            <a:r>
              <a:rPr lang="nb-NO" sz="2400" dirty="0" err="1"/>
              <a:t>other</a:t>
            </a:r>
            <a:r>
              <a:rPr lang="nb-NO" sz="2400" dirty="0"/>
              <a:t> relevant phenotype </a:t>
            </a:r>
            <a:r>
              <a:rPr lang="nb-NO" sz="2400" dirty="0" err="1"/>
              <a:t>information</a:t>
            </a:r>
            <a:r>
              <a:rPr lang="nb-NO" sz="2400" dirty="0"/>
              <a:t> in </a:t>
            </a:r>
            <a:r>
              <a:rPr lang="nb-NO" sz="2400" dirty="0" err="1"/>
              <a:t>such</a:t>
            </a:r>
            <a:r>
              <a:rPr lang="nb-NO" sz="2400" dirty="0"/>
              <a:t> a </a:t>
            </a:r>
            <a:r>
              <a:rPr lang="nb-NO" sz="2400" dirty="0" err="1"/>
              <a:t>way</a:t>
            </a:r>
            <a:r>
              <a:rPr lang="nb-NO" sz="2400" dirty="0"/>
              <a:t> </a:t>
            </a:r>
            <a:r>
              <a:rPr lang="nb-NO" sz="2400" dirty="0" err="1">
                <a:highlight>
                  <a:srgbClr val="FFFF00"/>
                </a:highlight>
              </a:rPr>
              <a:t>that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 err="1">
                <a:highlight>
                  <a:srgbClr val="FFFF00"/>
                </a:highlight>
              </a:rPr>
              <a:t>useful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 err="1">
                <a:highlight>
                  <a:srgbClr val="FFFF00"/>
                </a:highlight>
              </a:rPr>
              <a:t>clinical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 err="1">
                <a:highlight>
                  <a:srgbClr val="FFFF00"/>
                </a:highlight>
              </a:rPr>
              <a:t>information</a:t>
            </a:r>
            <a:r>
              <a:rPr lang="nb-NO" sz="2400" dirty="0">
                <a:highlight>
                  <a:srgbClr val="FFFF00"/>
                </a:highlight>
              </a:rPr>
              <a:t> for </a:t>
            </a:r>
            <a:r>
              <a:rPr lang="nb-NO" sz="2400" dirty="0" err="1">
                <a:highlight>
                  <a:srgbClr val="FFFF00"/>
                </a:highlight>
              </a:rPr>
              <a:t>improving</a:t>
            </a:r>
            <a:r>
              <a:rPr lang="nb-NO" sz="2400" dirty="0">
                <a:highlight>
                  <a:srgbClr val="FFFF00"/>
                </a:highlight>
              </a:rPr>
              <a:t> human </a:t>
            </a:r>
            <a:r>
              <a:rPr lang="nb-NO" sz="2400" dirty="0" err="1">
                <a:highlight>
                  <a:srgbClr val="FFFF00"/>
                </a:highlight>
              </a:rPr>
              <a:t>health</a:t>
            </a:r>
            <a:r>
              <a:rPr lang="nb-NO" sz="2400" dirty="0">
                <a:highlight>
                  <a:srgbClr val="FFFF00"/>
                </a:highlight>
              </a:rPr>
              <a:t> </a:t>
            </a:r>
            <a:r>
              <a:rPr lang="nb-NO" sz="2400" dirty="0" err="1">
                <a:highlight>
                  <a:srgbClr val="FFFF00"/>
                </a:highlight>
              </a:rPr>
              <a:t>can</a:t>
            </a:r>
            <a:r>
              <a:rPr lang="nb-NO" sz="2400" dirty="0">
                <a:highlight>
                  <a:srgbClr val="FFFF00"/>
                </a:highlight>
              </a:rPr>
              <a:t> be </a:t>
            </a:r>
            <a:r>
              <a:rPr lang="nb-NO" sz="2400" dirty="0" err="1">
                <a:highlight>
                  <a:srgbClr val="FFFF00"/>
                </a:highlight>
              </a:rPr>
              <a:t>extracted</a:t>
            </a:r>
            <a:r>
              <a:rPr lang="nb-NO" sz="2400" dirty="0"/>
              <a:t>.”</a:t>
            </a:r>
            <a:br>
              <a:rPr lang="nb-NO" sz="1050" dirty="0"/>
            </a:br>
            <a:endParaRPr lang="nb-NO" sz="1050" dirty="0"/>
          </a:p>
          <a:p>
            <a:r>
              <a:rPr lang="nb-NO" sz="800" dirty="0"/>
              <a:t>                                                              </a:t>
            </a:r>
            <a:r>
              <a:rPr lang="nb-NO" sz="1600" dirty="0"/>
              <a:t>                                                                  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– M.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Daumer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, SLCMSR /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Munich&amp;Cambridge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International School for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Clinical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Bioinformatics</a:t>
            </a:r>
            <a:r>
              <a:rPr lang="nb-NO" sz="1100" dirty="0">
                <a:solidFill>
                  <a:schemeClr val="bg1">
                    <a:lumMod val="50000"/>
                  </a:schemeClr>
                </a:solidFill>
              </a:rPr>
              <a:t> and Technical </a:t>
            </a:r>
            <a:r>
              <a:rPr lang="nb-NO" sz="1100" dirty="0" err="1">
                <a:solidFill>
                  <a:schemeClr val="bg1">
                    <a:lumMod val="50000"/>
                  </a:schemeClr>
                </a:solidFill>
              </a:rPr>
              <a:t>Medicine</a:t>
            </a:r>
            <a:r>
              <a:rPr lang="nb-NO" sz="2000" dirty="0"/>
              <a:t>	</a:t>
            </a:r>
            <a:endParaRPr lang="nb-NO" sz="24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BF5A2-F4FD-4814-A686-F80E07B34AA8}"/>
              </a:ext>
            </a:extLst>
          </p:cNvPr>
          <p:cNvSpPr/>
          <p:nvPr/>
        </p:nvSpPr>
        <p:spPr>
          <a:xfrm>
            <a:off x="502493" y="330862"/>
            <a:ext cx="63743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b="1" dirty="0"/>
              <a:t>Computational medicine </a:t>
            </a:r>
            <a:endParaRPr lang="en-US" sz="4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392D71-8052-EA42-8C68-DFD535835B3A}"/>
              </a:ext>
            </a:extLst>
          </p:cNvPr>
          <p:cNvSpPr/>
          <p:nvPr/>
        </p:nvSpPr>
        <p:spPr>
          <a:xfrm>
            <a:off x="4523797" y="6516842"/>
            <a:ext cx="31678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charset="0"/>
                <a:ea typeface="Arial" charset="0"/>
                <a:cs typeface="Arial" charset="0"/>
                <a:hlinkClick r:id="rId3"/>
              </a:rPr>
              <a:t>http://github.com/arvidl/computational-medicine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993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rt">
            <a:extLst>
              <a:ext uri="{FF2B5EF4-FFF2-40B4-BE49-F238E27FC236}">
                <a16:creationId xmlns:a16="http://schemas.microsoft.com/office/drawing/2014/main" id="{06810D61-8D10-4E8A-B0D8-55306AF148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637" y="1497955"/>
            <a:ext cx="5585511" cy="458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highway">
            <a:extLst>
              <a:ext uri="{FF2B5EF4-FFF2-40B4-BE49-F238E27FC236}">
                <a16:creationId xmlns:a16="http://schemas.microsoft.com/office/drawing/2014/main" id="{3A6D884A-779E-414A-B5B2-32ED647B04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7453" y="1497955"/>
            <a:ext cx="5585509" cy="458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AEDAAE-3D38-8A44-A723-BBC629A369EE}"/>
              </a:ext>
            </a:extLst>
          </p:cNvPr>
          <p:cNvSpPr txBox="1"/>
          <p:nvPr/>
        </p:nvSpPr>
        <p:spPr>
          <a:xfrm>
            <a:off x="3693295" y="370703"/>
            <a:ext cx="5158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b="1" dirty="0" err="1"/>
              <a:t>Computational</a:t>
            </a:r>
            <a:r>
              <a:rPr lang="nb-NO" sz="4000" b="1" dirty="0"/>
              <a:t> </a:t>
            </a:r>
            <a:r>
              <a:rPr lang="nb-NO" sz="4000" b="1" dirty="0" err="1"/>
              <a:t>imaging</a:t>
            </a:r>
            <a:endParaRPr lang="nb-NO" sz="4000" b="1" dirty="0"/>
          </a:p>
        </p:txBody>
      </p:sp>
    </p:spTree>
    <p:extLst>
      <p:ext uri="{BB962C8B-B14F-4D97-AF65-F5344CB8AC3E}">
        <p14:creationId xmlns:p14="http://schemas.microsoft.com/office/powerpoint/2010/main" val="250438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4C2E8E-16D3-5F4D-A182-9D2B9638E09B}"/>
              </a:ext>
            </a:extLst>
          </p:cNvPr>
          <p:cNvSpPr/>
          <p:nvPr/>
        </p:nvSpPr>
        <p:spPr>
          <a:xfrm>
            <a:off x="729048" y="703667"/>
            <a:ext cx="10898659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Machine Learning</a:t>
            </a:r>
          </a:p>
          <a:p>
            <a:endParaRPr lang="en-U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 program or system that builds (trains) a </a:t>
            </a:r>
            <a:r>
              <a:rPr lang="en-US" sz="3200" b="1" dirty="0"/>
              <a:t>predictive model </a:t>
            </a:r>
            <a:r>
              <a:rPr lang="en-US" sz="3200" dirty="0"/>
              <a:t>from input data. 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system uses the learned model to make useful predictions from new (never-before-seen) data drawn from the same distribution as the one used to train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Prediction at the  </a:t>
            </a:r>
            <a:r>
              <a:rPr lang="en-US" sz="3200" b="1" dirty="0"/>
              <a:t>patient level </a:t>
            </a:r>
            <a:r>
              <a:rPr lang="en-US" sz="3200" dirty="0"/>
              <a:t>,…, </a:t>
            </a:r>
            <a:r>
              <a:rPr lang="en-US" sz="3200" b="1" dirty="0"/>
              <a:t>voxel level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13E7A-AB51-104D-A456-EAC36BE3E6B9}"/>
              </a:ext>
            </a:extLst>
          </p:cNvPr>
          <p:cNvSpPr/>
          <p:nvPr/>
        </p:nvSpPr>
        <p:spPr>
          <a:xfrm>
            <a:off x="8604426" y="6465143"/>
            <a:ext cx="3278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https://developers.google.com/machine-learning/glossary</a:t>
            </a:r>
          </a:p>
        </p:txBody>
      </p:sp>
    </p:spTree>
    <p:extLst>
      <p:ext uri="{BB962C8B-B14F-4D97-AF65-F5344CB8AC3E}">
        <p14:creationId xmlns:p14="http://schemas.microsoft.com/office/powerpoint/2010/main" val="1748772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Voila_Capture_kNN_classification_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462" y="1432174"/>
            <a:ext cx="5142090" cy="52827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528170" y="1450732"/>
            <a:ext cx="5156584" cy="51565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16054C9-E066-E94A-AC5D-FFF336A74633}"/>
              </a:ext>
            </a:extLst>
          </p:cNvPr>
          <p:cNvGrpSpPr/>
          <p:nvPr/>
        </p:nvGrpSpPr>
        <p:grpSpPr>
          <a:xfrm>
            <a:off x="7995933" y="3172584"/>
            <a:ext cx="3866563" cy="3537132"/>
            <a:chOff x="5946133" y="1556792"/>
            <a:chExt cx="3347864" cy="2952328"/>
          </a:xfrm>
        </p:grpSpPr>
        <p:grpSp>
          <p:nvGrpSpPr>
            <p:cNvPr id="4" name="Group 3"/>
            <p:cNvGrpSpPr/>
            <p:nvPr/>
          </p:nvGrpSpPr>
          <p:grpSpPr>
            <a:xfrm>
              <a:off x="6306173" y="1556792"/>
              <a:ext cx="2987824" cy="2512332"/>
              <a:chOff x="6501408" y="1204700"/>
              <a:chExt cx="2642592" cy="22243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7126" y="1204700"/>
                <a:ext cx="2566874" cy="216024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244408" y="3198168"/>
                <a:ext cx="64807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FLASH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732240" y="3126160"/>
                <a:ext cx="64807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DESS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6292788" y="1923340"/>
                <a:ext cx="648072" cy="2308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FISP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172400" y="1434262"/>
                <a:ext cx="6480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</a:t>
                </a:r>
                <a:r>
                  <a:rPr lang="en-US" sz="1600" baseline="30000" dirty="0"/>
                  <a:t>3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7">
                <a:alphaModFix amt="37000"/>
              </a:blip>
              <a:srcRect l="14730" r="10573"/>
              <a:stretch/>
            </p:blipFill>
            <p:spPr>
              <a:xfrm>
                <a:off x="7020272" y="1348716"/>
                <a:ext cx="1800200" cy="1936268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8421" y="4005064"/>
              <a:ext cx="507287" cy="50405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62157" y="3573016"/>
              <a:ext cx="576064" cy="57606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6133" y="1700808"/>
              <a:ext cx="576064" cy="57606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933337" y="3391108"/>
              <a:ext cx="2531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x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50189" y="3284984"/>
              <a:ext cx="2531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y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02589" y="1662916"/>
              <a:ext cx="2531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z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 rot="16200000">
            <a:off x="6477971" y="3796489"/>
            <a:ext cx="575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4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CF7FF8-59CB-BE44-923A-F157CF0BA468}"/>
              </a:ext>
            </a:extLst>
          </p:cNvPr>
          <p:cNvSpPr txBox="1"/>
          <p:nvPr/>
        </p:nvSpPr>
        <p:spPr>
          <a:xfrm>
            <a:off x="556462" y="143077"/>
            <a:ext cx="6806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 b="1" dirty="0" err="1"/>
              <a:t>Automated</a:t>
            </a:r>
            <a:r>
              <a:rPr lang="nb-NO" sz="4000" b="1" dirty="0"/>
              <a:t> </a:t>
            </a:r>
            <a:r>
              <a:rPr lang="nb-NO" sz="4000" b="1" dirty="0" err="1"/>
              <a:t>tissue</a:t>
            </a:r>
            <a:r>
              <a:rPr lang="nb-NO" sz="4000" b="1" dirty="0"/>
              <a:t> </a:t>
            </a:r>
            <a:r>
              <a:rPr lang="nb-NO" sz="4000" b="1" dirty="0" err="1"/>
              <a:t>classification</a:t>
            </a:r>
            <a:endParaRPr lang="nb-NO" sz="40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163849C-9DAD-A344-AED0-108FCB4D16C5}"/>
              </a:ext>
            </a:extLst>
          </p:cNvPr>
          <p:cNvGrpSpPr/>
          <p:nvPr/>
        </p:nvGrpSpPr>
        <p:grpSpPr>
          <a:xfrm>
            <a:off x="7954486" y="1069182"/>
            <a:ext cx="4654735" cy="2276329"/>
            <a:chOff x="7288495" y="4971653"/>
            <a:chExt cx="3573414" cy="181329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7A8C84-2E2D-824D-BE93-DB687845854B}"/>
                </a:ext>
              </a:extLst>
            </p:cNvPr>
            <p:cNvSpPr txBox="1"/>
            <p:nvPr/>
          </p:nvSpPr>
          <p:spPr>
            <a:xfrm>
              <a:off x="7288495" y="4971653"/>
              <a:ext cx="3573414" cy="1813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sz="2800" dirty="0"/>
            </a:p>
            <a:p>
              <a:pPr algn="l">
                <a:lnSpc>
                  <a:spcPct val="120000"/>
                </a:lnSpc>
              </a:pPr>
              <a:r>
                <a:rPr lang="en-US" sz="1600" dirty="0"/>
                <a:t>  </a:t>
              </a:r>
              <a:r>
                <a:rPr lang="en-US" sz="1600" i="1" dirty="0"/>
                <a:t>Air</a:t>
              </a:r>
            </a:p>
            <a:p>
              <a:pPr algn="l">
                <a:lnSpc>
                  <a:spcPct val="120000"/>
                </a:lnSpc>
              </a:pPr>
              <a:r>
                <a:rPr lang="en-US" sz="1600" i="1" dirty="0"/>
                <a:t>  Grey matter</a:t>
              </a:r>
            </a:p>
            <a:p>
              <a:pPr algn="l">
                <a:lnSpc>
                  <a:spcPct val="120000"/>
                </a:lnSpc>
              </a:pPr>
              <a:r>
                <a:rPr lang="en-US" sz="1600" i="1" dirty="0"/>
                <a:t>  White matter</a:t>
              </a:r>
            </a:p>
            <a:p>
              <a:pPr algn="l">
                <a:lnSpc>
                  <a:spcPct val="120000"/>
                </a:lnSpc>
              </a:pPr>
              <a:r>
                <a:rPr lang="en-US" sz="1600" i="1" dirty="0"/>
                <a:t>  CSF </a:t>
              </a:r>
            </a:p>
            <a:p>
              <a:pPr algn="l">
                <a:lnSpc>
                  <a:spcPct val="120000"/>
                </a:lnSpc>
              </a:pPr>
              <a:r>
                <a:rPr lang="en-US" sz="1600" i="1" dirty="0"/>
                <a:t>  Muscle </a:t>
              </a:r>
            </a:p>
            <a:p>
              <a:pPr algn="l">
                <a:lnSpc>
                  <a:spcPct val="120000"/>
                </a:lnSpc>
              </a:pPr>
              <a:r>
                <a:rPr lang="en-US" sz="1600" dirty="0"/>
                <a:t>  </a:t>
              </a:r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BF994-D5F9-3640-A5D0-91398F846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69159" y="5373216"/>
              <a:ext cx="1224136" cy="1224136"/>
            </a:xfrm>
            <a:prstGeom prst="rect">
              <a:avLst/>
            </a:prstGeom>
          </p:spPr>
        </p:pic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F1207E2-B441-6444-9786-10AF930FAB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49079" y="5445224"/>
              <a:ext cx="936104" cy="72008"/>
            </a:xfrm>
            <a:prstGeom prst="straightConnector1">
              <a:avLst/>
            </a:prstGeom>
            <a:noFill/>
            <a:ln w="95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E642499-3E8D-1647-BEAA-8E0F970A4091}"/>
                </a:ext>
              </a:extLst>
            </p:cNvPr>
            <p:cNvCxnSpPr/>
            <p:nvPr/>
          </p:nvCxnSpPr>
          <p:spPr bwMode="auto">
            <a:xfrm flipV="1">
              <a:off x="8065103" y="6309320"/>
              <a:ext cx="1440160" cy="72008"/>
            </a:xfrm>
            <a:prstGeom prst="straightConnector1">
              <a:avLst/>
            </a:prstGeom>
            <a:noFill/>
            <a:ln w="95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1381C9-B180-1341-A2D8-8EC0EB0AA6BC}"/>
                </a:ext>
              </a:extLst>
            </p:cNvPr>
            <p:cNvCxnSpPr/>
            <p:nvPr/>
          </p:nvCxnSpPr>
          <p:spPr bwMode="auto">
            <a:xfrm flipH="1" flipV="1">
              <a:off x="9577271" y="6237312"/>
              <a:ext cx="424473" cy="138500"/>
            </a:xfrm>
            <a:prstGeom prst="straightConnector1">
              <a:avLst/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8B2FF9-608D-AB49-A0AC-C13397074623}"/>
                </a:ext>
              </a:extLst>
            </p:cNvPr>
            <p:cNvSpPr txBox="1"/>
            <p:nvPr/>
          </p:nvSpPr>
          <p:spPr>
            <a:xfrm>
              <a:off x="10001744" y="6237312"/>
              <a:ext cx="346345" cy="26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Fat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122BAD-C106-E849-B2DE-BC3DCA6D86D1}"/>
                </a:ext>
              </a:extLst>
            </p:cNvPr>
            <p:cNvCxnSpPr/>
            <p:nvPr/>
          </p:nvCxnSpPr>
          <p:spPr bwMode="auto">
            <a:xfrm flipV="1">
              <a:off x="8425143" y="5805264"/>
              <a:ext cx="648072" cy="72008"/>
            </a:xfrm>
            <a:prstGeom prst="straightConnector1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69BD167-BEB5-2C48-B74E-7943125D1A2C}"/>
                </a:ext>
              </a:extLst>
            </p:cNvPr>
            <p:cNvCxnSpPr/>
            <p:nvPr/>
          </p:nvCxnSpPr>
          <p:spPr bwMode="auto">
            <a:xfrm flipV="1">
              <a:off x="8425143" y="5589240"/>
              <a:ext cx="720080" cy="72008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B15ABB2-5B02-BD4B-A857-CC694F463760}"/>
              </a:ext>
            </a:extLst>
          </p:cNvPr>
          <p:cNvSpPr txBox="1"/>
          <p:nvPr/>
        </p:nvSpPr>
        <p:spPr>
          <a:xfrm>
            <a:off x="9171516" y="1099266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i="1" dirty="0"/>
              <a:t>Manual </a:t>
            </a:r>
            <a:r>
              <a:rPr lang="nb-NO" i="1" dirty="0" err="1"/>
              <a:t>labeling</a:t>
            </a:r>
            <a:r>
              <a:rPr lang="nb-NO" i="1" dirty="0"/>
              <a:t> </a:t>
            </a:r>
            <a:r>
              <a:rPr lang="nb-NO" i="1" dirty="0" err="1"/>
              <a:t>of</a:t>
            </a:r>
            <a:r>
              <a:rPr lang="nb-NO" i="1" dirty="0"/>
              <a:t>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33F8E0-0806-D54E-BA50-831EBA69CE0D}"/>
              </a:ext>
            </a:extLst>
          </p:cNvPr>
          <p:cNvSpPr txBox="1"/>
          <p:nvPr/>
        </p:nvSpPr>
        <p:spPr>
          <a:xfrm>
            <a:off x="5908620" y="4354408"/>
            <a:ext cx="1979196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b-NO" i="1" dirty="0" err="1"/>
              <a:t>Supervised</a:t>
            </a:r>
            <a:r>
              <a:rPr lang="nb-NO" i="1" dirty="0"/>
              <a:t> </a:t>
            </a:r>
            <a:r>
              <a:rPr lang="nb-NO" i="1" dirty="0" err="1"/>
              <a:t>kNN</a:t>
            </a:r>
            <a:endParaRPr lang="nb-NO" i="1" dirty="0"/>
          </a:p>
          <a:p>
            <a:pPr algn="ctr">
              <a:lnSpc>
                <a:spcPct val="150000"/>
              </a:lnSpc>
            </a:pPr>
            <a:r>
              <a:rPr lang="nb-NO" i="1" dirty="0" err="1"/>
              <a:t>tissue</a:t>
            </a:r>
            <a:r>
              <a:rPr lang="nb-NO" i="1" dirty="0"/>
              <a:t> </a:t>
            </a:r>
            <a:r>
              <a:rPr lang="nb-NO" i="1" dirty="0" err="1"/>
              <a:t>classification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281164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4C2E8E-16D3-5F4D-A182-9D2B9638E09B}"/>
              </a:ext>
            </a:extLst>
          </p:cNvPr>
          <p:cNvSpPr/>
          <p:nvPr/>
        </p:nvSpPr>
        <p:spPr>
          <a:xfrm>
            <a:off x="432486" y="580101"/>
            <a:ext cx="1145471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Precision Medicine</a:t>
            </a:r>
          </a:p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b="1" dirty="0" err="1"/>
              <a:t>Integrating</a:t>
            </a:r>
            <a:r>
              <a:rPr lang="nb-NO" sz="3200" b="1" dirty="0"/>
              <a:t> </a:t>
            </a:r>
            <a:r>
              <a:rPr lang="nb-NO" sz="3200" b="1" dirty="0" err="1"/>
              <a:t>detailed</a:t>
            </a:r>
            <a:r>
              <a:rPr lang="nb-NO" sz="3200" b="1" dirty="0"/>
              <a:t> </a:t>
            </a:r>
            <a:r>
              <a:rPr lang="nb-NO" sz="3200" b="1" dirty="0" err="1"/>
              <a:t>patient</a:t>
            </a:r>
            <a:r>
              <a:rPr lang="nb-NO" sz="3200" b="1" dirty="0"/>
              <a:t> </a:t>
            </a:r>
            <a:r>
              <a:rPr lang="nb-NO" sz="3200" b="1" dirty="0" err="1"/>
              <a:t>information</a:t>
            </a:r>
            <a:r>
              <a:rPr lang="nb-NO" sz="3200" b="1" dirty="0"/>
              <a:t> from multiple </a:t>
            </a:r>
            <a:r>
              <a:rPr lang="nb-NO" sz="3200" b="1" dirty="0" err="1"/>
              <a:t>sources</a:t>
            </a:r>
            <a:r>
              <a:rPr lang="nb-NO" sz="3200" b="1" dirty="0"/>
              <a:t> in a </a:t>
            </a:r>
            <a:r>
              <a:rPr lang="nb-NO" sz="3200" b="1" dirty="0" err="1"/>
              <a:t>holistic</a:t>
            </a:r>
            <a:r>
              <a:rPr lang="nb-NO" sz="3200" b="1" dirty="0"/>
              <a:t> manner</a:t>
            </a:r>
            <a:r>
              <a:rPr lang="nb-NO" sz="3200" dirty="0"/>
              <a:t> </a:t>
            </a:r>
          </a:p>
          <a:p>
            <a:endParaRPr lang="en-US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/>
              <a:t>Biomedical</a:t>
            </a:r>
            <a:r>
              <a:rPr lang="nb-NO" sz="3200" dirty="0"/>
              <a:t> </a:t>
            </a:r>
            <a:r>
              <a:rPr lang="nb-NO" sz="3200" dirty="0" err="1"/>
              <a:t>imaging</a:t>
            </a:r>
            <a:r>
              <a:rPr lang="nb-NO" sz="3200" dirty="0"/>
              <a:t> and </a:t>
            </a:r>
            <a:r>
              <a:rPr lang="nb-NO" sz="3200" dirty="0" err="1"/>
              <a:t>imaging-guided</a:t>
            </a:r>
            <a:r>
              <a:rPr lang="nb-NO" sz="3200" dirty="0"/>
              <a:t> </a:t>
            </a:r>
            <a:r>
              <a:rPr lang="nb-NO" sz="3200" dirty="0" err="1"/>
              <a:t>interventions</a:t>
            </a:r>
            <a:r>
              <a:rPr lang="nb-NO" sz="3200" dirty="0"/>
              <a:t>, </a:t>
            </a:r>
            <a:r>
              <a:rPr lang="nb-NO" sz="3200" dirty="0" err="1"/>
              <a:t>which</a:t>
            </a:r>
            <a:r>
              <a:rPr lang="nb-NO" sz="3200" dirty="0"/>
              <a:t> </a:t>
            </a:r>
            <a:r>
              <a:rPr lang="nb-NO" sz="3200" dirty="0" err="1"/>
              <a:t>provide</a:t>
            </a:r>
            <a:r>
              <a:rPr lang="nb-NO" sz="3200" dirty="0"/>
              <a:t> </a:t>
            </a:r>
            <a:r>
              <a:rPr lang="nb-NO" sz="3200" b="1" dirty="0" err="1"/>
              <a:t>multiparametric</a:t>
            </a:r>
            <a:r>
              <a:rPr lang="nb-NO" sz="3200" b="1" dirty="0"/>
              <a:t> </a:t>
            </a:r>
            <a:r>
              <a:rPr lang="nb-NO" sz="3200" b="1" dirty="0" err="1"/>
              <a:t>morphologic</a:t>
            </a:r>
            <a:r>
              <a:rPr lang="nb-NO" sz="3200" b="1" dirty="0"/>
              <a:t> and </a:t>
            </a:r>
            <a:r>
              <a:rPr lang="nb-NO" sz="3200" b="1" dirty="0" err="1"/>
              <a:t>functional</a:t>
            </a:r>
            <a:r>
              <a:rPr lang="nb-NO" sz="3200" b="1" dirty="0"/>
              <a:t> </a:t>
            </a:r>
            <a:r>
              <a:rPr lang="nb-NO" sz="3200" b="1" dirty="0" err="1"/>
              <a:t>information</a:t>
            </a:r>
            <a:r>
              <a:rPr lang="nb-NO" sz="3200" b="1" dirty="0"/>
              <a:t> </a:t>
            </a:r>
            <a:r>
              <a:rPr lang="nb-NO" sz="3200" dirty="0"/>
              <a:t>and </a:t>
            </a:r>
            <a:r>
              <a:rPr lang="nb-NO" sz="3200" dirty="0" err="1"/>
              <a:t>enable</a:t>
            </a:r>
            <a:r>
              <a:rPr lang="nb-NO" sz="3200" dirty="0"/>
              <a:t> </a:t>
            </a:r>
            <a:r>
              <a:rPr lang="nb-NO" sz="3200" dirty="0" err="1"/>
              <a:t>focused</a:t>
            </a:r>
            <a:r>
              <a:rPr lang="nb-NO" sz="3200" dirty="0"/>
              <a:t>, </a:t>
            </a:r>
            <a:r>
              <a:rPr lang="nb-NO" sz="3200" dirty="0" err="1"/>
              <a:t>minimally</a:t>
            </a:r>
            <a:r>
              <a:rPr lang="nb-NO" sz="3200" dirty="0"/>
              <a:t> </a:t>
            </a:r>
            <a:r>
              <a:rPr lang="nb-NO" sz="3200" dirty="0" err="1"/>
              <a:t>invasive</a:t>
            </a:r>
            <a:r>
              <a:rPr lang="nb-NO" sz="3200" dirty="0"/>
              <a:t> </a:t>
            </a:r>
            <a:r>
              <a:rPr lang="nb-NO" sz="3200" dirty="0" err="1"/>
              <a:t>treatments</a:t>
            </a:r>
            <a:r>
              <a:rPr lang="nb-NO" sz="3200" dirty="0"/>
              <a:t>, </a:t>
            </a:r>
            <a:r>
              <a:rPr lang="nb-NO" sz="3200" dirty="0" err="1"/>
              <a:t>are</a:t>
            </a:r>
            <a:r>
              <a:rPr lang="nb-NO" sz="3200" dirty="0"/>
              <a:t> </a:t>
            </a:r>
            <a:r>
              <a:rPr lang="nb-NO" sz="3200" dirty="0" err="1"/>
              <a:t>key</a:t>
            </a:r>
            <a:r>
              <a:rPr lang="nb-NO" sz="3200" dirty="0"/>
              <a:t> elements in </a:t>
            </a:r>
            <a:r>
              <a:rPr lang="nb-NO" sz="3200" dirty="0" err="1"/>
              <a:t>the</a:t>
            </a:r>
            <a:r>
              <a:rPr lang="nb-NO" sz="3200" dirty="0"/>
              <a:t> </a:t>
            </a:r>
            <a:r>
              <a:rPr lang="nb-NO" sz="3200" dirty="0" err="1"/>
              <a:t>infrastructure</a:t>
            </a:r>
            <a:r>
              <a:rPr lang="nb-NO" sz="3200" dirty="0"/>
              <a:t> </a:t>
            </a:r>
            <a:r>
              <a:rPr lang="nb-NO" sz="3200" dirty="0" err="1"/>
              <a:t>needed</a:t>
            </a:r>
            <a:r>
              <a:rPr lang="nb-NO" sz="3200" dirty="0"/>
              <a:t> for PM </a:t>
            </a:r>
            <a:endParaRPr lang="nb-NO" sz="3200" dirty="0"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13E7A-AB51-104D-A456-EAC36BE3E6B9}"/>
              </a:ext>
            </a:extLst>
          </p:cNvPr>
          <p:cNvSpPr/>
          <p:nvPr/>
        </p:nvSpPr>
        <p:spPr>
          <a:xfrm>
            <a:off x="9036980" y="6183811"/>
            <a:ext cx="21611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C.J. Herold et al. Radiology, April 2016</a:t>
            </a:r>
          </a:p>
        </p:txBody>
      </p:sp>
    </p:spTree>
    <p:extLst>
      <p:ext uri="{BB962C8B-B14F-4D97-AF65-F5344CB8AC3E}">
        <p14:creationId xmlns:p14="http://schemas.microsoft.com/office/powerpoint/2010/main" val="272082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" y="2034068"/>
            <a:ext cx="6797132" cy="3735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3965" y="390472"/>
            <a:ext cx="1020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Systems medicine    </a:t>
            </a: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and   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computational imaging </a:t>
            </a:r>
          </a:p>
        </p:txBody>
      </p:sp>
      <p:sp>
        <p:nvSpPr>
          <p:cNvPr id="5" name="Rectangle 4"/>
          <p:cNvSpPr/>
          <p:nvPr/>
        </p:nvSpPr>
        <p:spPr>
          <a:xfrm>
            <a:off x="3420391" y="6518558"/>
            <a:ext cx="35341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) Systems Medicine, Springer, 2016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83829" y="1088572"/>
            <a:ext cx="5491079" cy="5689064"/>
            <a:chOff x="7080796" y="1427174"/>
            <a:chExt cx="5094112" cy="53504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1613"/>
            <a:stretch/>
          </p:blipFill>
          <p:spPr>
            <a:xfrm>
              <a:off x="7080796" y="1726253"/>
              <a:ext cx="5071010" cy="478564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78596" y="6562191"/>
              <a:ext cx="17443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https://</a:t>
              </a:r>
              <a:r>
                <a:rPr lang="en-US" sz="800" dirty="0" err="1">
                  <a:latin typeface="Arial" charset="0"/>
                  <a:ea typeface="Arial" charset="0"/>
                  <a:cs typeface="Arial" charset="0"/>
                </a:rPr>
                <a:t>www.humanbrainproject.eu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2218" y="1675959"/>
              <a:ext cx="12907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Spatial scales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4532" y="1675959"/>
              <a:ext cx="11333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Arial" charset="0"/>
                  <a:ea typeface="Arial" charset="0"/>
                  <a:cs typeface="Arial" charset="0"/>
                </a:rPr>
                <a:t>Time scales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509134" y="4020872"/>
              <a:ext cx="18582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1274983" y="4055056"/>
              <a:ext cx="15536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48431" y="1427174"/>
              <a:ext cx="11382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rial" charset="0"/>
                  <a:ea typeface="Arial" charset="0"/>
                  <a:cs typeface="Arial" charset="0"/>
                </a:rPr>
                <a:t>MULTISCALE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7356D7B-F153-6E42-A855-3FB61FB5DBE0}"/>
              </a:ext>
            </a:extLst>
          </p:cNvPr>
          <p:cNvSpPr/>
          <p:nvPr/>
        </p:nvSpPr>
        <p:spPr>
          <a:xfrm>
            <a:off x="992889" y="5769429"/>
            <a:ext cx="887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wet</a:t>
            </a:r>
            <a:r>
              <a:rPr lang="nb-NO" dirty="0"/>
              <a:t>-lab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9E8477-F9EA-B54D-A2A1-013D2B25D243}"/>
              </a:ext>
            </a:extLst>
          </p:cNvPr>
          <p:cNvSpPr/>
          <p:nvPr/>
        </p:nvSpPr>
        <p:spPr>
          <a:xfrm>
            <a:off x="2961533" y="5769429"/>
            <a:ext cx="84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dry-lab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A99204-B95F-E646-9226-75C97EE16977}"/>
              </a:ext>
            </a:extLst>
          </p:cNvPr>
          <p:cNvSpPr/>
          <p:nvPr/>
        </p:nvSpPr>
        <p:spPr>
          <a:xfrm>
            <a:off x="4862204" y="5769429"/>
            <a:ext cx="105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/>
              <a:t>moist</a:t>
            </a:r>
            <a:r>
              <a:rPr lang="nb-NO" dirty="0"/>
              <a:t>-lab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7074C-39B7-3948-8399-4D8763722DFE}"/>
              </a:ext>
            </a:extLst>
          </p:cNvPr>
          <p:cNvSpPr/>
          <p:nvPr/>
        </p:nvSpPr>
        <p:spPr>
          <a:xfrm>
            <a:off x="21825" y="6439571"/>
            <a:ext cx="308258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7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b-NO" sz="700" dirty="0" err="1">
                <a:solidFill>
                  <a:schemeClr val="bg1">
                    <a:lumMod val="50000"/>
                  </a:schemeClr>
                </a:solidFill>
              </a:rPr>
              <a:t>core-genomics.blogspot.no</a:t>
            </a:r>
            <a:r>
              <a:rPr lang="nb-NO" sz="700" dirty="0">
                <a:solidFill>
                  <a:schemeClr val="bg1">
                    <a:lumMod val="50000"/>
                  </a:schemeClr>
                </a:solidFill>
              </a:rPr>
              <a:t>/2014/02/</a:t>
            </a:r>
            <a:r>
              <a:rPr lang="nb-NO" sz="700" dirty="0" err="1">
                <a:solidFill>
                  <a:schemeClr val="bg1">
                    <a:lumMod val="50000"/>
                  </a:schemeClr>
                </a:solidFill>
              </a:rPr>
              <a:t>wet</a:t>
            </a:r>
            <a:r>
              <a:rPr lang="nb-NO" sz="700" dirty="0">
                <a:solidFill>
                  <a:schemeClr val="bg1">
                    <a:lumMod val="50000"/>
                  </a:schemeClr>
                </a:solidFill>
              </a:rPr>
              <a:t>-lab-dry-lab-or-</a:t>
            </a:r>
            <a:r>
              <a:rPr lang="nb-NO" sz="700" dirty="0" err="1">
                <a:solidFill>
                  <a:schemeClr val="bg1">
                    <a:lumMod val="50000"/>
                  </a:schemeClr>
                </a:solidFill>
              </a:rPr>
              <a:t>moist</a:t>
            </a:r>
            <a:r>
              <a:rPr lang="nb-NO" sz="7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b-NO" sz="700" dirty="0" err="1">
                <a:solidFill>
                  <a:schemeClr val="bg1">
                    <a:lumMod val="50000"/>
                  </a:schemeClr>
                </a:solidFill>
              </a:rPr>
              <a:t>lab.html</a:t>
            </a:r>
            <a:endParaRPr lang="nb-NO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E441A-2B7A-B142-B1C1-3CD4C559F200}"/>
              </a:ext>
            </a:extLst>
          </p:cNvPr>
          <p:cNvSpPr txBox="1"/>
          <p:nvPr/>
        </p:nvSpPr>
        <p:spPr>
          <a:xfrm>
            <a:off x="2670376" y="1212758"/>
            <a:ext cx="3440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precision medicine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B1311D-C523-EC41-9EC8-E68C9255BC08}"/>
              </a:ext>
            </a:extLst>
          </p:cNvPr>
          <p:cNvCxnSpPr/>
          <p:nvPr/>
        </p:nvCxnSpPr>
        <p:spPr>
          <a:xfrm>
            <a:off x="2074650" y="1516728"/>
            <a:ext cx="468691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07C13-DF83-4331-B759-3DA2A4109F78}"/>
              </a:ext>
            </a:extLst>
          </p:cNvPr>
          <p:cNvSpPr/>
          <p:nvPr/>
        </p:nvSpPr>
        <p:spPr>
          <a:xfrm>
            <a:off x="505941" y="2499153"/>
            <a:ext cx="11547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/>
              <a:t>Data Science   	</a:t>
            </a:r>
            <a:endParaRPr lang="nb-NO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3567A-544D-4891-AFBB-783446861911}"/>
              </a:ext>
            </a:extLst>
          </p:cNvPr>
          <p:cNvSpPr/>
          <p:nvPr/>
        </p:nvSpPr>
        <p:spPr>
          <a:xfrm>
            <a:off x="470384" y="5277756"/>
            <a:ext cx="11675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 err="1"/>
              <a:t>Artificial</a:t>
            </a:r>
            <a:r>
              <a:rPr lang="nb-NO" sz="3200" b="1" dirty="0"/>
              <a:t> </a:t>
            </a:r>
            <a:r>
              <a:rPr lang="nb-NO" sz="3200" b="1" dirty="0" err="1"/>
              <a:t>Intelligence</a:t>
            </a:r>
            <a:endParaRPr lang="nb-NO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108D8-9D70-4934-A721-741DDFA21547}"/>
              </a:ext>
            </a:extLst>
          </p:cNvPr>
          <p:cNvSpPr/>
          <p:nvPr/>
        </p:nvSpPr>
        <p:spPr>
          <a:xfrm>
            <a:off x="498737" y="3907471"/>
            <a:ext cx="11675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/>
              <a:t>Machine Learning</a:t>
            </a:r>
            <a:endParaRPr lang="nb-NO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6AF2D-E44F-41A1-B01B-66B92A13D19D}"/>
              </a:ext>
            </a:extLst>
          </p:cNvPr>
          <p:cNvSpPr/>
          <p:nvPr/>
        </p:nvSpPr>
        <p:spPr>
          <a:xfrm>
            <a:off x="498853" y="1198430"/>
            <a:ext cx="11547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 err="1"/>
              <a:t>Computational</a:t>
            </a:r>
            <a:r>
              <a:rPr lang="nb-NO" sz="3200" b="1" dirty="0"/>
              <a:t> science</a:t>
            </a:r>
            <a:endParaRPr lang="nb-NO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CB7DC0-B312-F24D-A29D-F7DCE67F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194" y="2294007"/>
            <a:ext cx="6660292" cy="43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31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07C13-DF83-4331-B759-3DA2A4109F78}"/>
              </a:ext>
            </a:extLst>
          </p:cNvPr>
          <p:cNvSpPr/>
          <p:nvPr/>
        </p:nvSpPr>
        <p:spPr>
          <a:xfrm>
            <a:off x="505941" y="2499153"/>
            <a:ext cx="11547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/>
              <a:t>Data Science   	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`</a:t>
            </a:r>
            <a:r>
              <a:rPr lang="nb-NO" sz="2800" dirty="0" err="1">
                <a:solidFill>
                  <a:schemeClr val="bg1">
                    <a:lumMod val="75000"/>
                  </a:schemeClr>
                </a:solidFill>
              </a:rPr>
              <a:t>producing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b-NO" sz="2800" dirty="0" err="1">
                <a:highlight>
                  <a:srgbClr val="FFFF00"/>
                </a:highlight>
              </a:rPr>
              <a:t>insights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’</a:t>
            </a:r>
            <a:r>
              <a:rPr lang="nb-NO" sz="2800" dirty="0"/>
              <a:t>          </a:t>
            </a:r>
            <a:r>
              <a:rPr lang="nb-NO" sz="2000" dirty="0">
                <a:solidFill>
                  <a:schemeClr val="bg1">
                    <a:lumMod val="75000"/>
                  </a:schemeClr>
                </a:solidFill>
              </a:rPr>
              <a:t>e.g.  </a:t>
            </a:r>
            <a:r>
              <a:rPr lang="nb-NO" sz="2000" dirty="0" err="1">
                <a:highlight>
                  <a:srgbClr val="FFFF00"/>
                </a:highlight>
              </a:rPr>
              <a:t>explorative</a:t>
            </a:r>
            <a:r>
              <a:rPr lang="nb-NO" sz="2000" dirty="0">
                <a:highlight>
                  <a:srgbClr val="FFFF00"/>
                </a:highlight>
              </a:rPr>
              <a:t> and longitudinal data </a:t>
            </a:r>
            <a:r>
              <a:rPr lang="nb-NO" sz="2000" dirty="0" err="1">
                <a:highlight>
                  <a:srgbClr val="FFFF00"/>
                </a:highlight>
              </a:rPr>
              <a:t>analysis</a:t>
            </a:r>
            <a:endParaRPr lang="nb-NO" sz="2800" dirty="0">
              <a:highlight>
                <a:srgbClr val="FFFF0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D3567A-544D-4891-AFBB-783446861911}"/>
              </a:ext>
            </a:extLst>
          </p:cNvPr>
          <p:cNvSpPr/>
          <p:nvPr/>
        </p:nvSpPr>
        <p:spPr>
          <a:xfrm>
            <a:off x="470384" y="5277756"/>
            <a:ext cx="11675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 err="1"/>
              <a:t>Artificial</a:t>
            </a:r>
            <a:r>
              <a:rPr lang="nb-NO" sz="3200" b="1" dirty="0"/>
              <a:t> </a:t>
            </a:r>
            <a:r>
              <a:rPr lang="nb-NO" sz="3200" b="1" dirty="0" err="1"/>
              <a:t>Intelligence</a:t>
            </a:r>
            <a:r>
              <a:rPr lang="nb-NO" sz="3200" b="1" dirty="0"/>
              <a:t>   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`</a:t>
            </a:r>
            <a:r>
              <a:rPr lang="nb-NO" sz="2800" dirty="0" err="1">
                <a:solidFill>
                  <a:schemeClr val="bg1">
                    <a:lumMod val="75000"/>
                  </a:schemeClr>
                </a:solidFill>
              </a:rPr>
              <a:t>producing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b-NO" sz="2800" dirty="0" err="1">
                <a:highlight>
                  <a:srgbClr val="FFFF00"/>
                </a:highlight>
              </a:rPr>
              <a:t>actions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’</a:t>
            </a:r>
            <a:r>
              <a:rPr lang="nb-NO" sz="2800" dirty="0"/>
              <a:t>           </a:t>
            </a:r>
            <a:r>
              <a:rPr lang="nb-NO" sz="2000" dirty="0">
                <a:solidFill>
                  <a:schemeClr val="bg1">
                    <a:lumMod val="75000"/>
                  </a:schemeClr>
                </a:solidFill>
              </a:rPr>
              <a:t>e.g.  </a:t>
            </a:r>
            <a:r>
              <a:rPr lang="nb-NO" sz="2000" dirty="0" err="1">
                <a:highlight>
                  <a:srgbClr val="FFFF00"/>
                </a:highlight>
              </a:rPr>
              <a:t>imaging-guided</a:t>
            </a:r>
            <a:r>
              <a:rPr lang="nb-NO" sz="2000" dirty="0">
                <a:highlight>
                  <a:srgbClr val="FFFF00"/>
                </a:highlight>
              </a:rPr>
              <a:t> robot </a:t>
            </a:r>
            <a:r>
              <a:rPr lang="nb-NO" sz="2000" dirty="0" err="1">
                <a:highlight>
                  <a:srgbClr val="FFFF00"/>
                </a:highlight>
              </a:rPr>
              <a:t>surgery</a:t>
            </a:r>
            <a:endParaRPr lang="nb-NO" sz="2800" dirty="0">
              <a:highlight>
                <a:srgbClr val="FFFF00"/>
              </a:highligh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52D4FA-05EF-4091-A3DF-6660B7DF5E77}"/>
              </a:ext>
            </a:extLst>
          </p:cNvPr>
          <p:cNvGrpSpPr/>
          <p:nvPr/>
        </p:nvGrpSpPr>
        <p:grpSpPr>
          <a:xfrm>
            <a:off x="498737" y="3907471"/>
            <a:ext cx="11675808" cy="584775"/>
            <a:chOff x="449120" y="3467993"/>
            <a:chExt cx="11675808" cy="5847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A108D8-9D70-4934-A721-741DDFA21547}"/>
                </a:ext>
              </a:extLst>
            </p:cNvPr>
            <p:cNvSpPr/>
            <p:nvPr/>
          </p:nvSpPr>
          <p:spPr>
            <a:xfrm>
              <a:off x="449120" y="3467993"/>
              <a:ext cx="1167580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3200" b="1" dirty="0"/>
                <a:t>Machine Learning   </a:t>
              </a:r>
              <a:r>
                <a:rPr lang="nb-NO" sz="2800" dirty="0">
                  <a:solidFill>
                    <a:schemeClr val="bg1">
                      <a:lumMod val="75000"/>
                    </a:schemeClr>
                  </a:solidFill>
                </a:rPr>
                <a:t>`</a:t>
              </a:r>
              <a:r>
                <a:rPr lang="nb-NO" sz="2800" dirty="0" err="1">
                  <a:solidFill>
                    <a:schemeClr val="bg1">
                      <a:lumMod val="75000"/>
                    </a:schemeClr>
                  </a:solidFill>
                </a:rPr>
                <a:t>producing</a:t>
              </a:r>
              <a:r>
                <a:rPr lang="nb-NO" sz="28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nb-NO" sz="2800" dirty="0" err="1">
                  <a:highlight>
                    <a:srgbClr val="FFFF00"/>
                  </a:highlight>
                </a:rPr>
                <a:t>predictions</a:t>
              </a:r>
              <a:r>
                <a:rPr lang="nb-NO" sz="2800" dirty="0">
                  <a:solidFill>
                    <a:schemeClr val="bg1">
                      <a:lumMod val="75000"/>
                    </a:schemeClr>
                  </a:solidFill>
                </a:rPr>
                <a:t>’</a:t>
              </a:r>
              <a:r>
                <a:rPr lang="nb-NO" sz="2800" dirty="0"/>
                <a:t>    </a:t>
              </a:r>
              <a:r>
                <a:rPr lang="nb-NO" sz="2000" dirty="0">
                  <a:solidFill>
                    <a:schemeClr val="bg1">
                      <a:lumMod val="75000"/>
                    </a:schemeClr>
                  </a:solidFill>
                </a:rPr>
                <a:t>e.g.  </a:t>
              </a:r>
              <a:r>
                <a:rPr lang="nb-NO" sz="2000" dirty="0">
                  <a:highlight>
                    <a:srgbClr val="FFFF00"/>
                  </a:highlight>
                </a:rPr>
                <a:t>biomarkers          </a:t>
              </a:r>
              <a:r>
                <a:rPr lang="nb-NO" sz="2000" dirty="0" err="1">
                  <a:highlight>
                    <a:srgbClr val="FFFF00"/>
                  </a:highlight>
                </a:rPr>
                <a:t>treatment</a:t>
              </a:r>
              <a:r>
                <a:rPr lang="nb-NO" sz="2000" dirty="0">
                  <a:highlight>
                    <a:srgbClr val="FFFF00"/>
                  </a:highlight>
                </a:rPr>
                <a:t> </a:t>
              </a:r>
              <a:r>
                <a:rPr lang="nb-NO" sz="2000" dirty="0" err="1">
                  <a:highlight>
                    <a:srgbClr val="FFFF00"/>
                  </a:highlight>
                </a:rPr>
                <a:t>response</a:t>
              </a:r>
              <a:endParaRPr lang="nb-NO" sz="2800" dirty="0">
                <a:highlight>
                  <a:srgbClr val="FFFF00"/>
                </a:highlight>
              </a:endParaRPr>
            </a:p>
          </p:txBody>
        </p:sp>
        <p:sp>
          <p:nvSpPr>
            <p:cNvPr id="6" name="Right Arrow 7">
              <a:extLst>
                <a:ext uri="{FF2B5EF4-FFF2-40B4-BE49-F238E27FC236}">
                  <a16:creationId xmlns:a16="http://schemas.microsoft.com/office/drawing/2014/main" id="{85509AF1-0725-4D16-9826-60039BA09C09}"/>
                </a:ext>
              </a:extLst>
            </p:cNvPr>
            <p:cNvSpPr/>
            <p:nvPr/>
          </p:nvSpPr>
          <p:spPr>
            <a:xfrm>
              <a:off x="9281652" y="3753126"/>
              <a:ext cx="255639" cy="16438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FE6AF2D-E44F-41A1-B01B-66B92A13D19D}"/>
              </a:ext>
            </a:extLst>
          </p:cNvPr>
          <p:cNvSpPr/>
          <p:nvPr/>
        </p:nvSpPr>
        <p:spPr>
          <a:xfrm>
            <a:off x="498853" y="1198430"/>
            <a:ext cx="115479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 dirty="0" err="1"/>
              <a:t>Computational</a:t>
            </a:r>
            <a:r>
              <a:rPr lang="nb-NO" sz="3200" b="1" dirty="0"/>
              <a:t> science   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`</a:t>
            </a:r>
            <a:r>
              <a:rPr lang="nb-NO" sz="2800" dirty="0" err="1">
                <a:solidFill>
                  <a:schemeClr val="bg1">
                    <a:lumMod val="75000"/>
                  </a:schemeClr>
                </a:solidFill>
              </a:rPr>
              <a:t>producing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b-NO" sz="2800" dirty="0" err="1">
                <a:highlight>
                  <a:srgbClr val="FFFF00"/>
                </a:highlight>
              </a:rPr>
              <a:t>governing</a:t>
            </a:r>
            <a:r>
              <a:rPr lang="nb-NO" sz="2800" dirty="0">
                <a:highlight>
                  <a:srgbClr val="FFFF00"/>
                </a:highlight>
              </a:rPr>
              <a:t> </a:t>
            </a:r>
            <a:r>
              <a:rPr lang="nb-NO" sz="2800" dirty="0" err="1">
                <a:highlight>
                  <a:srgbClr val="FFFF00"/>
                </a:highlight>
              </a:rPr>
              <a:t>equations</a:t>
            </a:r>
            <a:r>
              <a:rPr lang="nb-NO" sz="2800" dirty="0">
                <a:solidFill>
                  <a:schemeClr val="bg1">
                    <a:lumMod val="75000"/>
                  </a:schemeClr>
                </a:solidFill>
              </a:rPr>
              <a:t>’</a:t>
            </a:r>
            <a:r>
              <a:rPr lang="nb-NO" sz="2800" dirty="0"/>
              <a:t>    </a:t>
            </a:r>
            <a:r>
              <a:rPr lang="nb-NO" sz="2000" dirty="0">
                <a:solidFill>
                  <a:schemeClr val="bg1">
                    <a:lumMod val="75000"/>
                  </a:schemeClr>
                </a:solidFill>
              </a:rPr>
              <a:t>e.g.  </a:t>
            </a:r>
            <a:r>
              <a:rPr lang="nb-NO" sz="2000" dirty="0">
                <a:highlight>
                  <a:srgbClr val="FFFF00"/>
                </a:highlight>
              </a:rPr>
              <a:t>tumor </a:t>
            </a:r>
            <a:r>
              <a:rPr lang="nb-NO" sz="2000" dirty="0" err="1">
                <a:highlight>
                  <a:srgbClr val="FFFF00"/>
                </a:highlight>
              </a:rPr>
              <a:t>growth</a:t>
            </a:r>
            <a:endParaRPr lang="nb-NO" sz="2800" dirty="0">
              <a:highlight>
                <a:srgbClr val="FFFF0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DEE87-96A4-7044-9F5E-A528E76526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202194" y="2294007"/>
            <a:ext cx="6660292" cy="43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1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4283</TotalTime>
  <Words>1224</Words>
  <Application>Microsoft Macintosh PowerPoint</Application>
  <PresentationFormat>Widescreen</PresentationFormat>
  <Paragraphs>230</Paragraphs>
  <Slides>21</Slides>
  <Notes>5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ArialMT</vt:lpstr>
      <vt:lpstr>Calibri</vt:lpstr>
      <vt:lpstr>Calibri Light</vt:lpstr>
      <vt:lpstr>ITCFranklinGothicStd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591</cp:revision>
  <cp:lastPrinted>2018-06-13T22:06:25Z</cp:lastPrinted>
  <dcterms:created xsi:type="dcterms:W3CDTF">2016-02-16T11:42:35Z</dcterms:created>
  <dcterms:modified xsi:type="dcterms:W3CDTF">2018-06-13T22:06:30Z</dcterms:modified>
</cp:coreProperties>
</file>